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8" r:id="rId3"/>
    <p:sldId id="257" r:id="rId4"/>
    <p:sldId id="259" r:id="rId5"/>
    <p:sldId id="261" r:id="rId6"/>
    <p:sldId id="262" r:id="rId7"/>
    <p:sldId id="260" r:id="rId8"/>
    <p:sldId id="25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1168" r:id="rId18"/>
    <p:sldId id="1169" r:id="rId19"/>
    <p:sldId id="1167" r:id="rId20"/>
    <p:sldId id="1172" r:id="rId21"/>
    <p:sldId id="1170" r:id="rId22"/>
    <p:sldId id="1163" r:id="rId23"/>
    <p:sldId id="1165" r:id="rId24"/>
    <p:sldId id="1162" r:id="rId25"/>
    <p:sldId id="279" r:id="rId26"/>
    <p:sldId id="1160" r:id="rId27"/>
    <p:sldId id="1152" r:id="rId28"/>
    <p:sldId id="1154" r:id="rId29"/>
    <p:sldId id="1161" r:id="rId30"/>
    <p:sldId id="1151" r:id="rId31"/>
    <p:sldId id="1155" r:id="rId32"/>
    <p:sldId id="1157" r:id="rId33"/>
    <p:sldId id="1156" r:id="rId34"/>
    <p:sldId id="276" r:id="rId35"/>
    <p:sldId id="277" r:id="rId36"/>
    <p:sldId id="278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66"/>
    <p:restoredTop sz="94694"/>
  </p:normalViewPr>
  <p:slideViewPr>
    <p:cSldViewPr snapToGrid="0">
      <p:cViewPr>
        <p:scale>
          <a:sx n="104" d="100"/>
          <a:sy n="104" d="100"/>
        </p:scale>
        <p:origin x="159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FB61BA-45C8-44D4-E7F6-24A252471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6C620F5-DD18-9A47-B9B8-FB4481EE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70EA6A-EFFC-A619-1EFD-5B437EB9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A7DCA4-AABA-FDF9-94C9-DBD74CA1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3FE443-AE53-C2EE-DD36-D4F7A1D5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06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EAEB4-C159-2B1B-0615-8F57FE14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7A6A5B0-BDAA-C93D-3F9B-208815EF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9DD292-0BD6-E8C0-D0F7-D72836E1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4D1252-89AF-FBF1-F9ED-90C11080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00F8EA-F432-146F-B532-EADFF41F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49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F4FFA0D-95F3-2E46-4116-5F18C2DCE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F0529C-2734-C728-2434-B80D63844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9DDC3F-79DD-E152-E324-EC9AA045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57F9B8-54B0-71E5-1EEF-831448D9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A37333-AD51-C702-40A6-962A6509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503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4890B6C-8655-35D9-EA10-42F138A3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E6E3D-5A0B-4007-95FD-EAD1E6640E0A}" type="datetime1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3C1D304-F307-CCD0-3B26-5AF29BEA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EADF4C-7957-3F77-ACF2-4C492B3F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075" y="6356350"/>
            <a:ext cx="2743200" cy="365125"/>
          </a:xfrm>
        </p:spPr>
        <p:txBody>
          <a:bodyPr/>
          <a:lstStyle/>
          <a:p>
            <a:fld id="{3DF2EAEE-29B4-A449-AFB4-F7DBF9E1B5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object 12">
            <a:extLst>
              <a:ext uri="{FF2B5EF4-FFF2-40B4-BE49-F238E27FC236}">
                <a16:creationId xmlns:a16="http://schemas.microsoft.com/office/drawing/2014/main" id="{2F8D4972-D8E7-2276-E2AF-8C9EC079123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67709" y="220836"/>
            <a:ext cx="1853876" cy="356784"/>
          </a:xfrm>
          <a:prstGeom prst="rect">
            <a:avLst/>
          </a:prstGeom>
        </p:spPr>
      </p:pic>
      <p:grpSp>
        <p:nvGrpSpPr>
          <p:cNvPr id="7" name="object 13">
            <a:extLst>
              <a:ext uri="{FF2B5EF4-FFF2-40B4-BE49-F238E27FC236}">
                <a16:creationId xmlns:a16="http://schemas.microsoft.com/office/drawing/2014/main" id="{9B28BA7A-2D73-9767-7E26-FCDCBE13B1E0}"/>
              </a:ext>
            </a:extLst>
          </p:cNvPr>
          <p:cNvGrpSpPr/>
          <p:nvPr userDrawn="1"/>
        </p:nvGrpSpPr>
        <p:grpSpPr>
          <a:xfrm>
            <a:off x="1168" y="-1"/>
            <a:ext cx="12190832" cy="136525"/>
            <a:chOff x="1168" y="0"/>
            <a:chExt cx="10690225" cy="135890"/>
          </a:xfrm>
        </p:grpSpPr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F10C838F-0BFB-8676-6103-98229F636B80}"/>
                </a:ext>
              </a:extLst>
            </p:cNvPr>
            <p:cNvSpPr/>
            <p:nvPr/>
          </p:nvSpPr>
          <p:spPr>
            <a:xfrm>
              <a:off x="1168" y="0"/>
              <a:ext cx="10690225" cy="90805"/>
            </a:xfrm>
            <a:custGeom>
              <a:avLst/>
              <a:gdLst/>
              <a:ahLst/>
              <a:cxnLst/>
              <a:rect l="l" t="t" r="r" b="b"/>
              <a:pathLst>
                <a:path w="10690225" h="90805">
                  <a:moveTo>
                    <a:pt x="10689678" y="0"/>
                  </a:moveTo>
                  <a:lnTo>
                    <a:pt x="0" y="0"/>
                  </a:lnTo>
                  <a:lnTo>
                    <a:pt x="0" y="90233"/>
                  </a:lnTo>
                  <a:lnTo>
                    <a:pt x="10689678" y="90233"/>
                  </a:lnTo>
                  <a:lnTo>
                    <a:pt x="10689678" y="0"/>
                  </a:lnTo>
                  <a:close/>
                </a:path>
              </a:pathLst>
            </a:custGeom>
            <a:solidFill>
              <a:srgbClr val="E06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5CD0B7F4-211A-CDBE-1425-FA411977F853}"/>
                </a:ext>
              </a:extLst>
            </p:cNvPr>
            <p:cNvSpPr/>
            <p:nvPr/>
          </p:nvSpPr>
          <p:spPr>
            <a:xfrm>
              <a:off x="1168" y="83553"/>
              <a:ext cx="10690225" cy="52705"/>
            </a:xfrm>
            <a:custGeom>
              <a:avLst/>
              <a:gdLst/>
              <a:ahLst/>
              <a:cxnLst/>
              <a:rect l="l" t="t" r="r" b="b"/>
              <a:pathLst>
                <a:path w="10690225" h="52705">
                  <a:moveTo>
                    <a:pt x="10689678" y="0"/>
                  </a:moveTo>
                  <a:lnTo>
                    <a:pt x="0" y="0"/>
                  </a:lnTo>
                  <a:lnTo>
                    <a:pt x="0" y="52120"/>
                  </a:lnTo>
                  <a:lnTo>
                    <a:pt x="10689678" y="52120"/>
                  </a:lnTo>
                  <a:lnTo>
                    <a:pt x="10689678" y="0"/>
                  </a:lnTo>
                  <a:close/>
                </a:path>
              </a:pathLst>
            </a:custGeom>
            <a:solidFill>
              <a:srgbClr val="04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479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D8D53-62E3-4E9D-702E-9318833E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5BCA22-E3F1-C9BC-6D08-C631334D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CB2760-70AD-0293-AAFD-0549EF3C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651B37-9CCE-C9BC-2C80-352D52FD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CD0DAA-C319-0847-F3DA-CF66BE45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28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E2EE6-044E-B120-05D7-B2B4C5DB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AFCD0F-C723-C984-8BFE-E1B7E1FF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9C0F87-BE92-31A3-C0AD-04238A09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0B1747-4D3C-0B7B-CA4F-C5A3DB44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90D4BA-8A33-367D-375C-B1D80BCE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4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113B6-1731-CB31-67AD-9D05E114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67994-544C-E0ED-CE7D-AFA5E19BB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6B01941-D50F-C1C4-8526-9CC07250C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F4EEC5-9B69-67AB-B853-2B2BFED9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8541CD-01B0-FA73-78FB-C0AF64FB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3D163A-A149-23BC-4A31-CD23B533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71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D1B246-16F3-871E-BF3B-5311D65C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BB46A-3DE3-F8B9-5DB0-E4D243DD2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A7FDC4-0958-D72D-0761-D77B123B5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DD3EB0-DA78-C63F-3A32-71BC87D20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444D92-C336-B919-DB03-1DDF869C6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D55ACE1-4A13-AA38-DC46-21A11806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B2D06F2-7547-A7F5-A233-51D92DFD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C59D64F-FE39-74C0-FD9C-5F867748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97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F22431-91B9-1C3D-C0DB-34CFDB07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08217AB-6B21-89DE-8677-DADAA58F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B327368-B3F8-E795-8DB6-1D5B469C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22D466-C0C1-96A5-8C8F-97ECF3E2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37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D7D0762-25A0-75BB-782F-D22C40FA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B9348A9-5B9F-7761-4176-079EC90F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E4AE48-0F75-F1B8-1713-E1B2E26A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61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06EAF-8F48-DF56-F3E7-3DD3DB8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B2FC20-D1A9-CA7E-A436-8B9552362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641AAF-C904-1C22-4938-D6A2E81F0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900768-0E12-FEC1-EE39-54776C5C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6CBEB8-9D05-0DD1-0F27-23A0938D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F8CC0D5-D690-7F12-8DB3-C1C66921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65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26021C-2A88-7444-5269-1BC2A48E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B1761FE-98A0-C337-FE22-67C016FE9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6E6B2D-1A25-CAED-BD3B-A69CFC712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08DE067-EED5-E6EB-1303-D3397346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2853CE-2904-EF43-0585-F29009ED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F7314C-D7BD-4B71-4130-C3074FED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7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34B3A5A-C88D-D83F-FB51-3CF4DA25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79AE45-7823-E13E-572F-495A1819D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BE1899-D47A-AEEF-36F3-F724404EC6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789FBC-A428-1F46-91D8-60B3B3ABE11B}" type="datetimeFigureOut">
              <a:rPr kumimoji="1" lang="ja-JP" altLang="en-US" smtClean="0"/>
              <a:t>2026/3/20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726C51-96F3-1AEF-018B-7DF93AF49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E670D5-48DD-BC6B-EA5E-94D050E29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165522-3AFF-E549-AB27-7B083B4F5D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658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5DhMgaMCy4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0DN5Woluo8" TargetMode="External"/><Relationship Id="rId5" Type="http://schemas.openxmlformats.org/officeDocument/2006/relationships/hyperlink" Target="https://www.youtube.com/watch?v=a2YjWPD-jPw" TargetMode="External"/><Relationship Id="rId4" Type="http://schemas.openxmlformats.org/officeDocument/2006/relationships/hyperlink" Target="https://www.youtube.com/watch?v=Nzzi5Lg4Cf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0.jpe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martdetax.com/wp-content/uploads/2023/03/taxfreecheck2023.pdf" TargetMode="External"/><Relationship Id="rId3" Type="http://schemas.openxmlformats.org/officeDocument/2006/relationships/hyperlink" Target="https://smartdetax.com/wp-content/uploads/2023/03/R5seido-henko.pdf" TargetMode="External"/><Relationship Id="rId7" Type="http://schemas.openxmlformats.org/officeDocument/2006/relationships/hyperlink" Target="https://www.consilium.europa.eu/prado/EN/search-by-document-country.html" TargetMode="External"/><Relationship Id="rId2" Type="http://schemas.openxmlformats.org/officeDocument/2006/relationships/hyperlink" Target="https://smartdetax.com/wp-content/uploads/2023/03/menzei-point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lit.go.jp/kankocho/tax-free/page01_000109.html" TargetMode="External"/><Relationship Id="rId5" Type="http://schemas.openxmlformats.org/officeDocument/2006/relationships/hyperlink" Target="https://smartdetax.com/wp-content/uploads/2023/03/chuui-kanki.pdf" TargetMode="External"/><Relationship Id="rId4" Type="http://schemas.openxmlformats.org/officeDocument/2006/relationships/hyperlink" Target="https://smartdetax.com/wp-content/uploads/2023/03/hourei-setsumei.pdf" TargetMode="External"/><Relationship Id="rId9" Type="http://schemas.openxmlformats.org/officeDocument/2006/relationships/hyperlink" Target="https://smartdetax.com/wp-content/uploads/2022/10/005-%E7%B7%B4%E7%BF%92%E7%94%A8%E3%83%8F%E3%82%9A%E3%82%B9%E3%83%9B%E3%82%9A%E3%83%BC%E3%83%88%E5%8F%8A%E3%81%B2%E3%82%99%E5%85%A5%E5%9B%BD%E3%82%B7%E3%83%BC%E3%83%AB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450DCB-D1D7-07AB-B2F4-91F8818E0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12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１時限目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免税販売ルール</a:t>
            </a:r>
            <a:endParaRPr kumimoji="1" lang="ja-JP" altLang="en-US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70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89C7B5-0053-A965-7D63-C519B8ED97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75" y="220029"/>
            <a:ext cx="10515600" cy="8510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免税カウンター　業務フロー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97AC72-D23B-D7F2-D6C9-224D03DE17C9}"/>
              </a:ext>
            </a:extLst>
          </p:cNvPr>
          <p:cNvSpPr/>
          <p:nvPr/>
        </p:nvSpPr>
        <p:spPr>
          <a:xfrm>
            <a:off x="461598" y="5018977"/>
            <a:ext cx="1173533" cy="12010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旅券情報の入力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A2D0FE5-350E-B5C8-39CE-20BCCC92AE4B}"/>
              </a:ext>
            </a:extLst>
          </p:cNvPr>
          <p:cNvSpPr/>
          <p:nvPr/>
        </p:nvSpPr>
        <p:spPr>
          <a:xfrm>
            <a:off x="1948404" y="4947614"/>
            <a:ext cx="2835832" cy="13437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algn="ctr"/>
            <a:r>
              <a:rPr lang="en-US" altLang="ja-JP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購入記録の入力</a:t>
            </a:r>
            <a:endParaRPr kumimoji="1" lang="ja-JP" altLang="en-US" sz="16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B4567E2-0E3A-BC26-2EC3-26F3E9EDAFFE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1635131" y="5619510"/>
            <a:ext cx="313273" cy="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AAD5A979-16CC-78F8-8870-BC476397CA86}"/>
              </a:ext>
            </a:extLst>
          </p:cNvPr>
          <p:cNvCxnSpPr>
            <a:cxnSpLocks/>
            <a:stCxn id="4" idx="3"/>
            <a:endCxn id="4" idx="1"/>
          </p:cNvCxnSpPr>
          <p:nvPr/>
        </p:nvCxnSpPr>
        <p:spPr>
          <a:xfrm flipH="1">
            <a:off x="1948404" y="5619510"/>
            <a:ext cx="2835832" cy="12700"/>
          </a:xfrm>
          <a:prstGeom prst="bentConnector5">
            <a:avLst>
              <a:gd name="adj1" fmla="val -5399"/>
              <a:gd name="adj2" fmla="val -6186543"/>
              <a:gd name="adj3" fmla="val 107174"/>
            </a:avLst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15D420D-9213-9B57-3250-2294C489AA04}"/>
              </a:ext>
            </a:extLst>
          </p:cNvPr>
          <p:cNvSpPr/>
          <p:nvPr/>
        </p:nvSpPr>
        <p:spPr>
          <a:xfrm>
            <a:off x="6718006" y="4947616"/>
            <a:ext cx="1982709" cy="13171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36000" rtlCol="0" anchor="ctr"/>
          <a:lstStyle/>
          <a:p>
            <a:pPr marL="271463" indent="-271463" algn="ctr"/>
            <a:r>
              <a:rPr lang="en-US" altLang="ja-JP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4.</a:t>
            </a:r>
            <a:r>
              <a:rPr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リファンド返金</a:t>
            </a:r>
            <a:endParaRPr lang="en-US" altLang="ja-JP" sz="16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61950" indent="-180975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現金</a:t>
            </a:r>
          </a:p>
          <a:p>
            <a:pPr marL="361950" indent="-180975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クレカ</a:t>
            </a:r>
          </a:p>
          <a:p>
            <a:pPr marL="361950" indent="-180975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ウィチャットペイ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6CC913C-EA40-833C-754D-CE0591BE8D61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4784236" y="5619510"/>
            <a:ext cx="350782" cy="1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C60D53-C5BB-81B1-B1BF-F1BC76CAAF1E}"/>
              </a:ext>
            </a:extLst>
          </p:cNvPr>
          <p:cNvSpPr/>
          <p:nvPr/>
        </p:nvSpPr>
        <p:spPr>
          <a:xfrm>
            <a:off x="8934051" y="4938021"/>
            <a:ext cx="1200621" cy="13171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5.</a:t>
            </a:r>
            <a:r>
              <a:rPr lang="ja-JP" altLang="en-US" sz="160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免税書類を印刷</a:t>
            </a:r>
            <a:endParaRPr lang="en-US" altLang="ja-JP" sz="16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31EC9B1-16F4-7A62-46A9-71A7FDF9AB1A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 flipV="1">
            <a:off x="8700715" y="5596601"/>
            <a:ext cx="233336" cy="9595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1008D08-B4B1-C5F3-3D9F-47E899F24A7C}"/>
              </a:ext>
            </a:extLst>
          </p:cNvPr>
          <p:cNvSpPr txBox="1"/>
          <p:nvPr/>
        </p:nvSpPr>
        <p:spPr>
          <a:xfrm>
            <a:off x="1887638" y="4330619"/>
            <a:ext cx="305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i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持ち込まれたレシート（お店）毎に繰り返し</a:t>
            </a:r>
            <a:endParaRPr kumimoji="1" lang="ja-JP" altLang="en-US" sz="1400" i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6B1DF79-08CB-F2F0-22DF-D4471425785B}"/>
              </a:ext>
            </a:extLst>
          </p:cNvPr>
          <p:cNvSpPr/>
          <p:nvPr/>
        </p:nvSpPr>
        <p:spPr>
          <a:xfrm>
            <a:off x="2057328" y="5278372"/>
            <a:ext cx="500211" cy="5862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店舗検索</a:t>
            </a:r>
            <a:endParaRPr lang="en-US" altLang="ja-JP" sz="12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3B18192E-15C0-A944-4C4C-11DA516B98EB}"/>
              </a:ext>
            </a:extLst>
          </p:cNvPr>
          <p:cNvSpPr/>
          <p:nvPr/>
        </p:nvSpPr>
        <p:spPr>
          <a:xfrm>
            <a:off x="2772874" y="5285336"/>
            <a:ext cx="826622" cy="5792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レシート撮影</a:t>
            </a:r>
            <a:endParaRPr lang="en-US" altLang="ja-JP" sz="12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CB98886B-CD5B-84E6-1820-1ADC289F8576}"/>
              </a:ext>
            </a:extLst>
          </p:cNvPr>
          <p:cNvSpPr/>
          <p:nvPr/>
        </p:nvSpPr>
        <p:spPr>
          <a:xfrm>
            <a:off x="3816451" y="5278372"/>
            <a:ext cx="826622" cy="5792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商品情報入力</a:t>
            </a:r>
            <a:endParaRPr lang="en-US" altLang="ja-JP" sz="12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31262BAB-5E93-894B-EEB4-8660FCCCD7E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>
          <a:xfrm>
            <a:off x="2557539" y="5571492"/>
            <a:ext cx="215335" cy="3482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3BAC551E-C423-639A-0229-8BB078B32F76}"/>
              </a:ext>
            </a:extLst>
          </p:cNvPr>
          <p:cNvCxnSpPr>
            <a:cxnSpLocks/>
            <a:stCxn id="57" idx="3"/>
            <a:endCxn id="58" idx="1"/>
          </p:cNvCxnSpPr>
          <p:nvPr/>
        </p:nvCxnSpPr>
        <p:spPr>
          <a:xfrm flipV="1">
            <a:off x="3599496" y="5568010"/>
            <a:ext cx="216955" cy="6964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8F53FB-C9AB-21F1-E45C-07AFFBFE74A4}"/>
              </a:ext>
            </a:extLst>
          </p:cNvPr>
          <p:cNvSpPr/>
          <p:nvPr/>
        </p:nvSpPr>
        <p:spPr>
          <a:xfrm>
            <a:off x="5135018" y="4947616"/>
            <a:ext cx="1312987" cy="13437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免税データ</a:t>
            </a:r>
            <a:endParaRPr lang="en-US" altLang="ja-JP" sz="16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送信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E45B942-D2FA-C96A-6B62-B1D225B67D45}"/>
              </a:ext>
            </a:extLst>
          </p:cNvPr>
          <p:cNvCxnSpPr>
            <a:cxnSpLocks/>
            <a:stCxn id="11" idx="3"/>
            <a:endCxn id="28" idx="1"/>
          </p:cNvCxnSpPr>
          <p:nvPr/>
        </p:nvCxnSpPr>
        <p:spPr>
          <a:xfrm flipV="1">
            <a:off x="6448005" y="5606196"/>
            <a:ext cx="270001" cy="13315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73F0B8-934B-D577-2946-F55F1ACB6D46}"/>
              </a:ext>
            </a:extLst>
          </p:cNvPr>
          <p:cNvSpPr txBox="1"/>
          <p:nvPr/>
        </p:nvSpPr>
        <p:spPr>
          <a:xfrm>
            <a:off x="172059" y="3791057"/>
            <a:ext cx="648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免税アプリ操作フロー</a:t>
            </a:r>
            <a:r>
              <a:rPr kumimoji="1" lang="en-US" altLang="ja-JP" sz="20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kumimoji="1" lang="en-US" altLang="ja-JP" sz="1600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600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作業手順は次ページ以降を参照</a:t>
            </a:r>
            <a:endParaRPr kumimoji="1" lang="ja-JP" altLang="en-US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597C160C-E0A3-15D4-DFCF-C26B4FAE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075" y="6544608"/>
            <a:ext cx="2743200" cy="365125"/>
          </a:xfrm>
        </p:spPr>
        <p:txBody>
          <a:bodyPr/>
          <a:lstStyle/>
          <a:p>
            <a:fld id="{3DF2EAEE-29B4-A449-AFB4-F7DBF9E1B5ED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4" name="ScreenRecording_02-17-2026 09-10-56_1">
            <a:hlinkClick r:id="" action="ppaction://media"/>
            <a:extLst>
              <a:ext uri="{FF2B5EF4-FFF2-40B4-BE49-F238E27FC236}">
                <a16:creationId xmlns:a16="http://schemas.microsoft.com/office/drawing/2014/main" id="{510D562D-BB80-D1A4-3A9C-5FEB12030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1034" y="3991112"/>
            <a:ext cx="1200621" cy="2615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93ACFF-249B-07A0-65D0-7C1C95CA2835}"/>
              </a:ext>
            </a:extLst>
          </p:cNvPr>
          <p:cNvSpPr txBox="1"/>
          <p:nvPr/>
        </p:nvSpPr>
        <p:spPr>
          <a:xfrm>
            <a:off x="238788" y="1124456"/>
            <a:ext cx="112406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お客様から、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パスポート</a:t>
            </a:r>
            <a:r>
              <a:rPr lang="en-US" altLang="ja-JP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購入時レシート</a:t>
            </a:r>
            <a:r>
              <a:rPr lang="en-US" altLang="ja-JP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商品の実物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、の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３点を提示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いただく。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>
                <a:solidFill>
                  <a:srgbClr val="505050"/>
                </a:solidFill>
                <a:latin typeface="Open Sans" panose="020B0606030504020204" pitchFamily="34" charset="0"/>
              </a:rPr>
              <a:t>各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レシート裏面の</a:t>
            </a:r>
            <a:r>
              <a:rPr lang="tr-TR" altLang="ja-JP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QR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コードゴム印（角印）</a:t>
            </a:r>
            <a:r>
              <a:rPr lang="ja-JP" altLang="en-US" b="1" i="0">
                <a:effectLst/>
                <a:latin typeface="Open Sans" panose="020B0606030504020204" pitchFamily="34" charset="0"/>
              </a:rPr>
              <a:t>の確認。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（二重リファンドの防止）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各レシート購入額が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税抜きで</a:t>
            </a:r>
            <a:r>
              <a:rPr lang="en-US" altLang="ja-JP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5000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円以上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であることの確認。（</a:t>
            </a:r>
            <a:r>
              <a:rPr lang="en-US" altLang="ja-JP" b="1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5000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円未満は免税禁止。）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免税アプリの操作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を行う。（旅券情報の入力→購入記録の入力→免税データの送信）</a:t>
            </a:r>
            <a:endParaRPr lang="en-US" altLang="ja-JP" b="1" i="0" dirty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各レシートに、</a:t>
            </a: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免税処理済み印を押す。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（二重リファンドの防止）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リファンド（返金）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を行う。（カード</a:t>
            </a:r>
            <a:r>
              <a:rPr lang="en-US" altLang="ja-JP" b="1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ウィチャットペイ</a:t>
            </a:r>
            <a:r>
              <a:rPr lang="en-US" altLang="ja-JP" b="1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現金のいずれか）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免税書類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を渡す。プリンター印刷＆手渡し。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 marL="342900" indent="-342900" algn="l">
              <a:buFont typeface="+mj-ea"/>
              <a:buAutoNum type="circleNumDbPlain"/>
            </a:pPr>
            <a:r>
              <a:rPr lang="ja-JP" altLang="en-US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パスポートと商品</a:t>
            </a:r>
            <a:r>
              <a:rPr lang="ja-JP" altLang="en-US" b="1" i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を返す。（忘れずに）</a:t>
            </a:r>
            <a:endParaRPr lang="ja-JP" altLang="en-US" b="0" i="0">
              <a:solidFill>
                <a:srgbClr val="505050"/>
              </a:solidFill>
              <a:effectLst/>
              <a:latin typeface="Open Sans" panose="020B0606030504020204" pitchFamily="34" charset="0"/>
            </a:endParaRPr>
          </a:p>
          <a:p>
            <a:pPr>
              <a:buNone/>
            </a:pPr>
            <a:br>
              <a:rPr lang="ja-JP" altLang="en-US"/>
            </a:b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03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9023-CD40-66EC-4AED-A306578DA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5E11D3-31C6-3EA3-C5A8-925793F44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29" y="207117"/>
            <a:ext cx="10515600" cy="8510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 sz="3600" b="1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１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lang="ja-JP" altLang="en-US" sz="3600" b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旅券情報の入力</a:t>
            </a:r>
            <a:endParaRPr kumimoji="1" lang="ja-JP" altLang="en-US" sz="3600" b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3FCC5A-54EF-D7AF-0B75-33DD12C7F8E5}"/>
              </a:ext>
            </a:extLst>
          </p:cNvPr>
          <p:cNvSpPr txBox="1"/>
          <p:nvPr/>
        </p:nvSpPr>
        <p:spPr>
          <a:xfrm>
            <a:off x="838200" y="1313759"/>
            <a:ext cx="10952747" cy="646331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お客様からお預かりした旅券（パスポート）の顔</a:t>
            </a:r>
            <a:r>
              <a:rPr kumimoji="1" lang="ja-JP" altLang="en-US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写真ページ、上陸</a:t>
            </a:r>
            <a:r>
              <a:rPr kumimoji="1" lang="ja-JP" altLang="en-US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許可シール</a:t>
            </a:r>
            <a:r>
              <a:rPr kumimoji="1" lang="ja-JP" altLang="en-US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をカメラでスキャンし、</a:t>
            </a:r>
            <a:endParaRPr kumimoji="1" lang="en-US" altLang="ja-JP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  <a:p>
            <a:r>
              <a:rPr kumimoji="1" lang="ja-JP" altLang="en-US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旅券</a:t>
            </a:r>
            <a:r>
              <a:rPr kumimoji="1" lang="ja-JP" altLang="en-US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情報を入力</a:t>
            </a:r>
            <a:r>
              <a:rPr kumimoji="1" lang="ja-JP" altLang="en-US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します。自動的に読み取りできます。</a:t>
            </a:r>
            <a:endParaRPr kumimoji="1" lang="en-US" altLang="ja-JP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pic>
        <p:nvPicPr>
          <p:cNvPr id="10" name="図 9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61BFDCB5-10B5-961D-3306-456C91E64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97" y="2104985"/>
            <a:ext cx="1787201" cy="3885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図 10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8B00D40-3B9E-B18C-EC1C-EBA1898D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36" y="2104985"/>
            <a:ext cx="1787201" cy="3885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テキスト, アプリケーション, チャットまたはテキスト メッセージ&#10;&#10;AI 生成コンテンツは誤りを含む可能性があります。">
            <a:extLst>
              <a:ext uri="{FF2B5EF4-FFF2-40B4-BE49-F238E27FC236}">
                <a16:creationId xmlns:a16="http://schemas.microsoft.com/office/drawing/2014/main" id="{1A483E59-D903-310D-B91C-12CF7A84B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29" y="2104985"/>
            <a:ext cx="1787201" cy="3885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図 12" descr="グラフィカル ユーザー インターフェイス, テキスト, アプリケーション, チャットまたはテキスト メッセージ&#10;&#10;AI 生成コンテンツは誤りを含む可能性があります。">
            <a:extLst>
              <a:ext uri="{FF2B5EF4-FFF2-40B4-BE49-F238E27FC236}">
                <a16:creationId xmlns:a16="http://schemas.microsoft.com/office/drawing/2014/main" id="{F9BCC15B-06C2-9358-3370-C1C25A5FA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524" y="2104985"/>
            <a:ext cx="1787201" cy="3885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図 13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F8248E89-33F8-FC0C-9237-27CA050AF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46" y="2104985"/>
            <a:ext cx="1787201" cy="3885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円/楕円 6">
            <a:extLst>
              <a:ext uri="{FF2B5EF4-FFF2-40B4-BE49-F238E27FC236}">
                <a16:creationId xmlns:a16="http://schemas.microsoft.com/office/drawing/2014/main" id="{87F62B74-419F-2B8F-7219-30B68CF486BE}"/>
              </a:ext>
            </a:extLst>
          </p:cNvPr>
          <p:cNvSpPr/>
          <p:nvPr/>
        </p:nvSpPr>
        <p:spPr>
          <a:xfrm>
            <a:off x="854572" y="4443379"/>
            <a:ext cx="1444547" cy="330452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16" name="円/楕円 7">
            <a:extLst>
              <a:ext uri="{FF2B5EF4-FFF2-40B4-BE49-F238E27FC236}">
                <a16:creationId xmlns:a16="http://schemas.microsoft.com/office/drawing/2014/main" id="{3E2CEDD8-E01D-D5AF-1987-E4771CAB4A08}"/>
              </a:ext>
            </a:extLst>
          </p:cNvPr>
          <p:cNvSpPr/>
          <p:nvPr/>
        </p:nvSpPr>
        <p:spPr>
          <a:xfrm>
            <a:off x="3570109" y="5468113"/>
            <a:ext cx="648376" cy="540669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17" name="円/楕円 9">
            <a:extLst>
              <a:ext uri="{FF2B5EF4-FFF2-40B4-BE49-F238E27FC236}">
                <a16:creationId xmlns:a16="http://schemas.microsoft.com/office/drawing/2014/main" id="{AFB61595-3B8F-CEFD-9DEA-BFF8E5BFB37E}"/>
              </a:ext>
            </a:extLst>
          </p:cNvPr>
          <p:cNvSpPr/>
          <p:nvPr/>
        </p:nvSpPr>
        <p:spPr>
          <a:xfrm>
            <a:off x="5571762" y="4377378"/>
            <a:ext cx="1271513" cy="330452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18" name="円/楕円 11">
            <a:extLst>
              <a:ext uri="{FF2B5EF4-FFF2-40B4-BE49-F238E27FC236}">
                <a16:creationId xmlns:a16="http://schemas.microsoft.com/office/drawing/2014/main" id="{BE282D33-E169-C258-3595-E6320A1CBFB4}"/>
              </a:ext>
            </a:extLst>
          </p:cNvPr>
          <p:cNvSpPr/>
          <p:nvPr/>
        </p:nvSpPr>
        <p:spPr>
          <a:xfrm flipH="1">
            <a:off x="8198266" y="5465992"/>
            <a:ext cx="613698" cy="54066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19" name="円/楕円 12">
            <a:extLst>
              <a:ext uri="{FF2B5EF4-FFF2-40B4-BE49-F238E27FC236}">
                <a16:creationId xmlns:a16="http://schemas.microsoft.com/office/drawing/2014/main" id="{BFBB0199-D2E2-8F85-FC62-629DB346EA6F}"/>
              </a:ext>
            </a:extLst>
          </p:cNvPr>
          <p:cNvSpPr/>
          <p:nvPr/>
        </p:nvSpPr>
        <p:spPr>
          <a:xfrm flipH="1">
            <a:off x="10111157" y="4198666"/>
            <a:ext cx="1345722" cy="487489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07ED136C-8629-4A0F-C706-6D54401C9D8E}"/>
              </a:ext>
            </a:extLst>
          </p:cNvPr>
          <p:cNvSpPr/>
          <p:nvPr/>
        </p:nvSpPr>
        <p:spPr>
          <a:xfrm>
            <a:off x="2641773" y="3423944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3949ECB7-E4F7-22E1-D1E0-BE646A6FE4A9}"/>
              </a:ext>
            </a:extLst>
          </p:cNvPr>
          <p:cNvSpPr/>
          <p:nvPr/>
        </p:nvSpPr>
        <p:spPr>
          <a:xfrm>
            <a:off x="4895287" y="3422975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983E0FE1-7C78-9506-0B83-0B01ADF6A08A}"/>
              </a:ext>
            </a:extLst>
          </p:cNvPr>
          <p:cNvSpPr/>
          <p:nvPr/>
        </p:nvSpPr>
        <p:spPr>
          <a:xfrm>
            <a:off x="7224485" y="3422974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9FDF6FC2-45F5-82D3-2912-32F21B21AEE2}"/>
              </a:ext>
            </a:extLst>
          </p:cNvPr>
          <p:cNvSpPr/>
          <p:nvPr/>
        </p:nvSpPr>
        <p:spPr>
          <a:xfrm>
            <a:off x="9501853" y="3357943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B446204-D078-FF28-ADF4-75E0DD3FBDDA}"/>
              </a:ext>
            </a:extLst>
          </p:cNvPr>
          <p:cNvSpPr txBox="1"/>
          <p:nvPr/>
        </p:nvSpPr>
        <p:spPr>
          <a:xfrm>
            <a:off x="367456" y="6006660"/>
            <a:ext cx="203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①パスポートスキャン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ボタンを押下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E02738-4C51-2E50-ABEE-0FE906A1DFB1}"/>
              </a:ext>
            </a:extLst>
          </p:cNvPr>
          <p:cNvSpPr txBox="1"/>
          <p:nvPr/>
        </p:nvSpPr>
        <p:spPr>
          <a:xfrm>
            <a:off x="2591735" y="6010783"/>
            <a:ext cx="203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②パスポートを写して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○印ボタンを押下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76F815-1A47-B0C0-5352-0F0B174DC69C}"/>
              </a:ext>
            </a:extLst>
          </p:cNvPr>
          <p:cNvSpPr txBox="1"/>
          <p:nvPr/>
        </p:nvSpPr>
        <p:spPr>
          <a:xfrm>
            <a:off x="4816014" y="6006660"/>
            <a:ext cx="259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③パスポート結果が表示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上陸許可シールボタンを押下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D2F231C-5894-903F-14BD-1E1FA7C7D78A}"/>
              </a:ext>
            </a:extLst>
          </p:cNvPr>
          <p:cNvSpPr txBox="1"/>
          <p:nvPr/>
        </p:nvSpPr>
        <p:spPr>
          <a:xfrm>
            <a:off x="7367507" y="6006660"/>
            <a:ext cx="231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④上陸許可シールを写して○ボタンを押下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6FCBD67-896A-DA70-267D-2E4943E1332B}"/>
              </a:ext>
            </a:extLst>
          </p:cNvPr>
          <p:cNvSpPr txBox="1"/>
          <p:nvPr/>
        </p:nvSpPr>
        <p:spPr>
          <a:xfrm>
            <a:off x="9585698" y="5999210"/>
            <a:ext cx="259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⑤在留資格を短期滞在に選択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ZWAdobeF" pitchFamily="2" charset="0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購入記録入力ボタンを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ZWAdobeF" pitchFamily="2" charset="0"/>
              </a:rPr>
              <a:t>押下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CEA292-EE21-334D-6FCA-88DB6E76B61C}"/>
              </a:ext>
            </a:extLst>
          </p:cNvPr>
          <p:cNvSpPr txBox="1"/>
          <p:nvPr/>
        </p:nvSpPr>
        <p:spPr>
          <a:xfrm>
            <a:off x="1850488" y="4198666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押下</a:t>
            </a:r>
            <a:endParaRPr lang="en-US" altLang="ja-JP" sz="1400" b="1" i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D52DCC-4F12-D5AA-1C71-F6549943BF59}"/>
              </a:ext>
            </a:extLst>
          </p:cNvPr>
          <p:cNvSpPr txBox="1"/>
          <p:nvPr/>
        </p:nvSpPr>
        <p:spPr>
          <a:xfrm>
            <a:off x="3505620" y="5169329"/>
            <a:ext cx="77735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押下</a:t>
            </a:r>
            <a:endParaRPr lang="en-US" altLang="ja-JP" sz="1400" b="1" i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65004E-CC1A-C2C5-A8BA-E7A950F1B325}"/>
              </a:ext>
            </a:extLst>
          </p:cNvPr>
          <p:cNvSpPr txBox="1"/>
          <p:nvPr/>
        </p:nvSpPr>
        <p:spPr>
          <a:xfrm>
            <a:off x="6444192" y="4142667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押下</a:t>
            </a:r>
            <a:endParaRPr lang="en-US" altLang="ja-JP" sz="1400" b="1" i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C6F2FE-5DBE-2032-E302-8DBC12152CFF}"/>
              </a:ext>
            </a:extLst>
          </p:cNvPr>
          <p:cNvSpPr txBox="1"/>
          <p:nvPr/>
        </p:nvSpPr>
        <p:spPr>
          <a:xfrm>
            <a:off x="8116438" y="5158215"/>
            <a:ext cx="77735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押下</a:t>
            </a:r>
            <a:endParaRPr lang="en-US" altLang="ja-JP" sz="1400" b="1" i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64CFA-34F3-3DBC-9B9D-7C947CE4A41E}"/>
              </a:ext>
            </a:extLst>
          </p:cNvPr>
          <p:cNvSpPr txBox="1"/>
          <p:nvPr/>
        </p:nvSpPr>
        <p:spPr>
          <a:xfrm>
            <a:off x="11051572" y="4001897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押下</a:t>
            </a:r>
            <a:endParaRPr lang="en-US" altLang="ja-JP" sz="1400" b="1" i="1" dirty="0">
              <a:latin typeface="ZWAdobeF" pitchFamily="2" charset="0"/>
              <a:ea typeface="メイリオ" panose="020B0604030504040204" pitchFamily="50" charset="-128"/>
              <a:cs typeface="ZWAdobeF" pitchFamily="2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F066C75-A1EC-645A-1AA8-5FB0CD43E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518" y="532776"/>
            <a:ext cx="3573407" cy="598666"/>
          </a:xfrm>
          <a:prstGeom prst="rect">
            <a:avLst/>
          </a:prstGeom>
        </p:spPr>
      </p:pic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1B380A5E-6F6B-2A03-4881-9DA8601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524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01686-8B9D-D300-1F69-1AF917F5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03354E-3D40-7C09-99A9-5725F5385A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75" y="206111"/>
            <a:ext cx="10515600" cy="75761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ja-JP" altLang="en-US" sz="3600" b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２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購入記録</a:t>
            </a:r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の入力（その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5560B19-C234-77C8-82B0-D99E06B1D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10" y="2209663"/>
            <a:ext cx="1791178" cy="3894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グラフィカル ユーザー インターフェイス, テキスト, アプリケーション, チャットまたはテキスト メッセージ&#10;&#10;AI 生成コンテンツは誤りを含む可能性があります。">
            <a:extLst>
              <a:ext uri="{FF2B5EF4-FFF2-40B4-BE49-F238E27FC236}">
                <a16:creationId xmlns:a16="http://schemas.microsoft.com/office/drawing/2014/main" id="{E3C4835A-2821-CA33-FA3F-0A36BD10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10" y="2086127"/>
            <a:ext cx="1791178" cy="3894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252029D-2FA9-B0AD-3E1D-8A806306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388" y="2170077"/>
            <a:ext cx="1791178" cy="3894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1CF69C-30C8-E0A7-1689-DAA366D9CC51}"/>
              </a:ext>
            </a:extLst>
          </p:cNvPr>
          <p:cNvSpPr txBox="1"/>
          <p:nvPr/>
        </p:nvSpPr>
        <p:spPr>
          <a:xfrm>
            <a:off x="2558679" y="6099642"/>
            <a:ext cx="222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②該当店舗が表示するのでタップして選択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0923BE-C077-4247-2DA9-BCE5D7C55DDD}"/>
              </a:ext>
            </a:extLst>
          </p:cNvPr>
          <p:cNvSpPr txBox="1"/>
          <p:nvPr/>
        </p:nvSpPr>
        <p:spPr>
          <a:xfrm>
            <a:off x="7402632" y="6099642"/>
            <a:ext cx="179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④レシートを写して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○印ボタンを押下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C69E07-8617-5A06-EA45-8BCF872DC8D9}"/>
              </a:ext>
            </a:extLst>
          </p:cNvPr>
          <p:cNvSpPr txBox="1"/>
          <p:nvPr/>
        </p:nvSpPr>
        <p:spPr>
          <a:xfrm>
            <a:off x="9223462" y="5988627"/>
            <a:ext cx="260445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⑤レシート画像を保存　　　    （入りきらなければ追加撮影）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B7521F2-3FDA-56C0-BEAF-EF942B8E1CBC}"/>
              </a:ext>
            </a:extLst>
          </p:cNvPr>
          <p:cNvSpPr txBox="1"/>
          <p:nvPr/>
        </p:nvSpPr>
        <p:spPr>
          <a:xfrm>
            <a:off x="4780832" y="6099642"/>
            <a:ext cx="238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③テナント店舗名が確定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レシート登録ボタンを押下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10724495-7CBB-6453-FF98-531920EDE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632" y="2084439"/>
            <a:ext cx="1791955" cy="3895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27FCAD0-D8C9-BC9A-8F26-8BB92EA2D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546" y="2084439"/>
            <a:ext cx="1791955" cy="3895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円/楕円 9">
            <a:extLst>
              <a:ext uri="{FF2B5EF4-FFF2-40B4-BE49-F238E27FC236}">
                <a16:creationId xmlns:a16="http://schemas.microsoft.com/office/drawing/2014/main" id="{1C42C369-27FD-BF86-DEB4-CDC0693603B2}"/>
              </a:ext>
            </a:extLst>
          </p:cNvPr>
          <p:cNvSpPr/>
          <p:nvPr/>
        </p:nvSpPr>
        <p:spPr>
          <a:xfrm flipH="1">
            <a:off x="350082" y="3241320"/>
            <a:ext cx="1791175" cy="48019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円/楕円 10">
            <a:extLst>
              <a:ext uri="{FF2B5EF4-FFF2-40B4-BE49-F238E27FC236}">
                <a16:creationId xmlns:a16="http://schemas.microsoft.com/office/drawing/2014/main" id="{860FFAC5-0A45-6944-8C44-C58FA1BD4F4F}"/>
              </a:ext>
            </a:extLst>
          </p:cNvPr>
          <p:cNvSpPr/>
          <p:nvPr/>
        </p:nvSpPr>
        <p:spPr>
          <a:xfrm flipH="1">
            <a:off x="2772416" y="2848491"/>
            <a:ext cx="1791175" cy="48019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円/楕円 11">
            <a:extLst>
              <a:ext uri="{FF2B5EF4-FFF2-40B4-BE49-F238E27FC236}">
                <a16:creationId xmlns:a16="http://schemas.microsoft.com/office/drawing/2014/main" id="{BC02E8B0-D3F4-3FCF-6AC2-42B85564E190}"/>
              </a:ext>
            </a:extLst>
          </p:cNvPr>
          <p:cNvSpPr/>
          <p:nvPr/>
        </p:nvSpPr>
        <p:spPr>
          <a:xfrm flipH="1">
            <a:off x="5045190" y="3188903"/>
            <a:ext cx="1791175" cy="48019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円/楕円 12">
            <a:extLst>
              <a:ext uri="{FF2B5EF4-FFF2-40B4-BE49-F238E27FC236}">
                <a16:creationId xmlns:a16="http://schemas.microsoft.com/office/drawing/2014/main" id="{AE8A5BE3-7B94-4622-C881-D4BED78A7BD4}"/>
              </a:ext>
            </a:extLst>
          </p:cNvPr>
          <p:cNvSpPr/>
          <p:nvPr/>
        </p:nvSpPr>
        <p:spPr>
          <a:xfrm flipH="1">
            <a:off x="5016840" y="3867824"/>
            <a:ext cx="1791176" cy="32917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円/楕円 13">
            <a:extLst>
              <a:ext uri="{FF2B5EF4-FFF2-40B4-BE49-F238E27FC236}">
                <a16:creationId xmlns:a16="http://schemas.microsoft.com/office/drawing/2014/main" id="{D00E8E77-A3D5-4546-6B6C-DDAC07F11907}"/>
              </a:ext>
            </a:extLst>
          </p:cNvPr>
          <p:cNvSpPr/>
          <p:nvPr/>
        </p:nvSpPr>
        <p:spPr>
          <a:xfrm flipH="1">
            <a:off x="7926601" y="5178270"/>
            <a:ext cx="744016" cy="48019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円/楕円 14">
            <a:extLst>
              <a:ext uri="{FF2B5EF4-FFF2-40B4-BE49-F238E27FC236}">
                <a16:creationId xmlns:a16="http://schemas.microsoft.com/office/drawing/2014/main" id="{293C482E-BE5A-CC3E-89C6-04E03BBF88BC}"/>
              </a:ext>
            </a:extLst>
          </p:cNvPr>
          <p:cNvSpPr/>
          <p:nvPr/>
        </p:nvSpPr>
        <p:spPr>
          <a:xfrm flipH="1">
            <a:off x="9775748" y="3845161"/>
            <a:ext cx="744016" cy="480194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7BAA7F-642A-C690-6545-1A735FF34AFC}"/>
              </a:ext>
            </a:extLst>
          </p:cNvPr>
          <p:cNvSpPr txBox="1"/>
          <p:nvPr/>
        </p:nvSpPr>
        <p:spPr>
          <a:xfrm>
            <a:off x="838200" y="1313759"/>
            <a:ext cx="10952747" cy="646331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お客様から提出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されたレシートの赤色スタンプ（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コードまたは</a:t>
            </a:r>
            <a:r>
              <a:rPr kumimoji="1" lang="zh-CN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店舗名</a:t>
            </a:r>
            <a:r>
              <a:rPr kumimoji="1" lang="en-US" altLang="zh-CN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zh-CN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店舗番号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を見て、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発行したお店を選択。そのレシート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を撮影します。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DA7719-4244-7CC1-558A-0CC0CA3A5B39}"/>
              </a:ext>
            </a:extLst>
          </p:cNvPr>
          <p:cNvSpPr txBox="1"/>
          <p:nvPr/>
        </p:nvSpPr>
        <p:spPr>
          <a:xfrm>
            <a:off x="0" y="6119336"/>
            <a:ext cx="2604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①レシート記載の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スタンプ　読取または店舗名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店舗番号を入力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BDE18A7F-3057-6105-2C86-E561DDDAA54C}"/>
              </a:ext>
            </a:extLst>
          </p:cNvPr>
          <p:cNvSpPr/>
          <p:nvPr/>
        </p:nvSpPr>
        <p:spPr>
          <a:xfrm>
            <a:off x="2378907" y="3381649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7F13316A-C581-F1AF-0EF8-391A73D77B8B}"/>
              </a:ext>
            </a:extLst>
          </p:cNvPr>
          <p:cNvSpPr/>
          <p:nvPr/>
        </p:nvSpPr>
        <p:spPr>
          <a:xfrm>
            <a:off x="4710696" y="3381648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A0E29A36-F3BF-834B-024E-1C6A2FEB8932}"/>
              </a:ext>
            </a:extLst>
          </p:cNvPr>
          <p:cNvSpPr/>
          <p:nvPr/>
        </p:nvSpPr>
        <p:spPr>
          <a:xfrm>
            <a:off x="7003169" y="3353221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0ABC74CC-9A4F-EE27-A29B-B2092F6D0FB2}"/>
              </a:ext>
            </a:extLst>
          </p:cNvPr>
          <p:cNvSpPr/>
          <p:nvPr/>
        </p:nvSpPr>
        <p:spPr>
          <a:xfrm>
            <a:off x="9294474" y="3343983"/>
            <a:ext cx="167690" cy="10194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B0E7EA3-FA2C-5F8B-47B6-4099343D2112}"/>
              </a:ext>
            </a:extLst>
          </p:cNvPr>
          <p:cNvSpPr txBox="1"/>
          <p:nvPr/>
        </p:nvSpPr>
        <p:spPr>
          <a:xfrm>
            <a:off x="838200" y="2994812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2B53CB3-3670-38CC-F37F-B092052ADD7A}"/>
              </a:ext>
            </a:extLst>
          </p:cNvPr>
          <p:cNvSpPr txBox="1"/>
          <p:nvPr/>
        </p:nvSpPr>
        <p:spPr>
          <a:xfrm>
            <a:off x="3279326" y="2551424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ABFDB20-6EE7-8815-EEC6-4EE4D0B702BF}"/>
              </a:ext>
            </a:extLst>
          </p:cNvPr>
          <p:cNvSpPr txBox="1"/>
          <p:nvPr/>
        </p:nvSpPr>
        <p:spPr>
          <a:xfrm>
            <a:off x="5537220" y="3275111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確定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790E6A1-3515-60FD-958B-22B2E3DC91B7}"/>
              </a:ext>
            </a:extLst>
          </p:cNvPr>
          <p:cNvSpPr txBox="1"/>
          <p:nvPr/>
        </p:nvSpPr>
        <p:spPr>
          <a:xfrm>
            <a:off x="6345960" y="3627757"/>
            <a:ext cx="77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75B14D9-92E2-85FD-457D-47037FA59FA5}"/>
              </a:ext>
            </a:extLst>
          </p:cNvPr>
          <p:cNvSpPr txBox="1"/>
          <p:nvPr/>
        </p:nvSpPr>
        <p:spPr>
          <a:xfrm>
            <a:off x="7893264" y="4793257"/>
            <a:ext cx="77735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F8ED3CA-DD26-557F-B46C-0FE0D005B8C7}"/>
              </a:ext>
            </a:extLst>
          </p:cNvPr>
          <p:cNvSpPr txBox="1"/>
          <p:nvPr/>
        </p:nvSpPr>
        <p:spPr>
          <a:xfrm>
            <a:off x="9747877" y="4325355"/>
            <a:ext cx="77735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836646A-C372-EF29-884E-226D55979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800" y="532800"/>
            <a:ext cx="3578984" cy="596807"/>
          </a:xfrm>
          <a:prstGeom prst="rect">
            <a:avLst/>
          </a:prstGeom>
        </p:spPr>
      </p:pic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41B32A75-1432-BF55-79BA-51E476C5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150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1FA3F-D9A8-DCBE-4081-FF695C25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A2C710-F0D7-933D-3F8D-F0F6FC20C5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6186"/>
            <a:ext cx="10515600" cy="75761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ja-JP" altLang="en-US" sz="3600" b="1" dirty="0">
                <a:latin typeface="ZWAdobeF" pitchFamily="2" charset="0"/>
                <a:ea typeface="メイリオ" panose="020B0604030504040204" pitchFamily="50" charset="-128"/>
                <a:cs typeface="ZWAdobeF" pitchFamily="2" charset="0"/>
              </a:rPr>
              <a:t>２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購入記録</a:t>
            </a:r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の入力（その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66F370-81FF-854E-5197-79498DDF5FE6}"/>
              </a:ext>
            </a:extLst>
          </p:cNvPr>
          <p:cNvSpPr txBox="1"/>
          <p:nvPr/>
        </p:nvSpPr>
        <p:spPr>
          <a:xfrm>
            <a:off x="838200" y="1313759"/>
            <a:ext cx="10952747" cy="36933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レシートに記載されている購入情報（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消費税額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商品カテゴリ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全数量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購入合計金額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）を入力します。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5" name="図 64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05F4834-309D-C196-42CD-929C3C7B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678" y="1945585"/>
            <a:ext cx="1795582" cy="3903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図 65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4D11F5C-843D-A897-426F-01154F91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705" y="1945946"/>
            <a:ext cx="1795720" cy="3903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図 6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467C5CB-F295-DA21-3B2B-F476892E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123" y="1957238"/>
            <a:ext cx="1795719" cy="3903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図 67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FD410E7-2E57-3938-1F13-8B7F88456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52" y="1933994"/>
            <a:ext cx="1843263" cy="4007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9" name="図 68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DD5E655-735C-4F7D-BE00-5455D8615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0287" y="1934657"/>
            <a:ext cx="1843263" cy="4007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円/楕円 25">
            <a:extLst>
              <a:ext uri="{FF2B5EF4-FFF2-40B4-BE49-F238E27FC236}">
                <a16:creationId xmlns:a16="http://schemas.microsoft.com/office/drawing/2014/main" id="{F5437928-5E01-5A71-8136-8A270B42B2DD}"/>
              </a:ext>
            </a:extLst>
          </p:cNvPr>
          <p:cNvSpPr/>
          <p:nvPr/>
        </p:nvSpPr>
        <p:spPr>
          <a:xfrm flipH="1">
            <a:off x="757271" y="3144101"/>
            <a:ext cx="758912" cy="48980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円/楕円 29">
            <a:extLst>
              <a:ext uri="{FF2B5EF4-FFF2-40B4-BE49-F238E27FC236}">
                <a16:creationId xmlns:a16="http://schemas.microsoft.com/office/drawing/2014/main" id="{19BBDCD6-52B4-FB87-07A6-8795CA9881E5}"/>
              </a:ext>
            </a:extLst>
          </p:cNvPr>
          <p:cNvSpPr/>
          <p:nvPr/>
        </p:nvSpPr>
        <p:spPr>
          <a:xfrm flipH="1">
            <a:off x="4358222" y="5279924"/>
            <a:ext cx="552675" cy="386502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円/楕円 31">
            <a:extLst>
              <a:ext uri="{FF2B5EF4-FFF2-40B4-BE49-F238E27FC236}">
                <a16:creationId xmlns:a16="http://schemas.microsoft.com/office/drawing/2014/main" id="{63CBBA6D-07F4-D714-F40F-47F715D2B889}"/>
              </a:ext>
            </a:extLst>
          </p:cNvPr>
          <p:cNvSpPr/>
          <p:nvPr/>
        </p:nvSpPr>
        <p:spPr>
          <a:xfrm flipH="1">
            <a:off x="5353612" y="4564610"/>
            <a:ext cx="891146" cy="404309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円/楕円 32">
            <a:extLst>
              <a:ext uri="{FF2B5EF4-FFF2-40B4-BE49-F238E27FC236}">
                <a16:creationId xmlns:a16="http://schemas.microsoft.com/office/drawing/2014/main" id="{40C9493F-1338-7565-E674-BDB79B16A728}"/>
              </a:ext>
            </a:extLst>
          </p:cNvPr>
          <p:cNvSpPr/>
          <p:nvPr/>
        </p:nvSpPr>
        <p:spPr>
          <a:xfrm flipH="1">
            <a:off x="5470016" y="3687622"/>
            <a:ext cx="1795582" cy="245784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円/楕円 33">
            <a:extLst>
              <a:ext uri="{FF2B5EF4-FFF2-40B4-BE49-F238E27FC236}">
                <a16:creationId xmlns:a16="http://schemas.microsoft.com/office/drawing/2014/main" id="{87353474-3CBB-C923-98F6-152512281A7D}"/>
              </a:ext>
            </a:extLst>
          </p:cNvPr>
          <p:cNvSpPr/>
          <p:nvPr/>
        </p:nvSpPr>
        <p:spPr>
          <a:xfrm flipH="1">
            <a:off x="5456244" y="3932158"/>
            <a:ext cx="1795581" cy="30777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5" name="円/楕円 43">
            <a:extLst>
              <a:ext uri="{FF2B5EF4-FFF2-40B4-BE49-F238E27FC236}">
                <a16:creationId xmlns:a16="http://schemas.microsoft.com/office/drawing/2014/main" id="{19B32E02-595A-1139-D6E1-DEAF1427DC03}"/>
              </a:ext>
            </a:extLst>
          </p:cNvPr>
          <p:cNvSpPr/>
          <p:nvPr/>
        </p:nvSpPr>
        <p:spPr>
          <a:xfrm flipH="1">
            <a:off x="8942182" y="2527775"/>
            <a:ext cx="891146" cy="229691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4D40BAC8-F38B-53AF-7CFD-328C3BC65CBF}"/>
              </a:ext>
            </a:extLst>
          </p:cNvPr>
          <p:cNvCxnSpPr>
            <a:cxnSpLocks/>
            <a:endCxn id="75" idx="6"/>
          </p:cNvCxnSpPr>
          <p:nvPr/>
        </p:nvCxnSpPr>
        <p:spPr>
          <a:xfrm>
            <a:off x="8556656" y="2299244"/>
            <a:ext cx="385526" cy="34337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円/楕円 25">
            <a:extLst>
              <a:ext uri="{FF2B5EF4-FFF2-40B4-BE49-F238E27FC236}">
                <a16:creationId xmlns:a16="http://schemas.microsoft.com/office/drawing/2014/main" id="{FC54CE9E-59B3-9EAF-F502-4DA5DC88DF6B}"/>
              </a:ext>
            </a:extLst>
          </p:cNvPr>
          <p:cNvSpPr/>
          <p:nvPr/>
        </p:nvSpPr>
        <p:spPr>
          <a:xfrm flipH="1">
            <a:off x="1568773" y="3117359"/>
            <a:ext cx="758912" cy="48980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29B2636E-CE9E-DD5E-E1ED-997BB584AFB5}"/>
              </a:ext>
            </a:extLst>
          </p:cNvPr>
          <p:cNvSpPr txBox="1"/>
          <p:nvPr/>
        </p:nvSpPr>
        <p:spPr>
          <a:xfrm>
            <a:off x="597175" y="3273926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10%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160B0B5-A102-E7AC-2F90-754474045C34}"/>
              </a:ext>
            </a:extLst>
          </p:cNvPr>
          <p:cNvSpPr txBox="1"/>
          <p:nvPr/>
        </p:nvSpPr>
        <p:spPr>
          <a:xfrm>
            <a:off x="1652694" y="3246691"/>
            <a:ext cx="538174" cy="305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8%</a:t>
            </a:r>
          </a:p>
        </p:txBody>
      </p:sp>
      <p:sp>
        <p:nvSpPr>
          <p:cNvPr id="80" name="円/楕円 25">
            <a:extLst>
              <a:ext uri="{FF2B5EF4-FFF2-40B4-BE49-F238E27FC236}">
                <a16:creationId xmlns:a16="http://schemas.microsoft.com/office/drawing/2014/main" id="{71031D2C-7E5B-22EA-1B86-78C94590DE69}"/>
              </a:ext>
            </a:extLst>
          </p:cNvPr>
          <p:cNvSpPr/>
          <p:nvPr/>
        </p:nvSpPr>
        <p:spPr>
          <a:xfrm flipH="1">
            <a:off x="3139188" y="3095983"/>
            <a:ext cx="758912" cy="48980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1" name="円/楕円 25">
            <a:extLst>
              <a:ext uri="{FF2B5EF4-FFF2-40B4-BE49-F238E27FC236}">
                <a16:creationId xmlns:a16="http://schemas.microsoft.com/office/drawing/2014/main" id="{46CC688E-71DA-7331-0183-4860522C97C9}"/>
              </a:ext>
            </a:extLst>
          </p:cNvPr>
          <p:cNvSpPr/>
          <p:nvPr/>
        </p:nvSpPr>
        <p:spPr>
          <a:xfrm flipH="1">
            <a:off x="3966586" y="3103883"/>
            <a:ext cx="758912" cy="48980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矢印: 右 81">
            <a:extLst>
              <a:ext uri="{FF2B5EF4-FFF2-40B4-BE49-F238E27FC236}">
                <a16:creationId xmlns:a16="http://schemas.microsoft.com/office/drawing/2014/main" id="{6F886A1D-2DAA-438B-3A85-7D789B9B8231}"/>
              </a:ext>
            </a:extLst>
          </p:cNvPr>
          <p:cNvSpPr/>
          <p:nvPr/>
        </p:nvSpPr>
        <p:spPr>
          <a:xfrm>
            <a:off x="2606224" y="2958532"/>
            <a:ext cx="200040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85" name="コネクタ: 曲線 84">
            <a:extLst>
              <a:ext uri="{FF2B5EF4-FFF2-40B4-BE49-F238E27FC236}">
                <a16:creationId xmlns:a16="http://schemas.microsoft.com/office/drawing/2014/main" id="{F47D667E-51BA-796F-DF5C-BCA6B30482BF}"/>
              </a:ext>
            </a:extLst>
          </p:cNvPr>
          <p:cNvCxnSpPr>
            <a:cxnSpLocks/>
            <a:stCxn id="70" idx="0"/>
            <a:endCxn id="80" idx="0"/>
          </p:cNvCxnSpPr>
          <p:nvPr/>
        </p:nvCxnSpPr>
        <p:spPr>
          <a:xfrm rot="5400000" flipH="1" flipV="1">
            <a:off x="2303626" y="1929084"/>
            <a:ext cx="48118" cy="2381917"/>
          </a:xfrm>
          <a:prstGeom prst="curvedConnector3">
            <a:avLst>
              <a:gd name="adj1" fmla="val 861154"/>
            </a:avLst>
          </a:prstGeom>
          <a:ln>
            <a:solidFill>
              <a:srgbClr val="00B0F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コネクタ: 曲線 85">
            <a:extLst>
              <a:ext uri="{FF2B5EF4-FFF2-40B4-BE49-F238E27FC236}">
                <a16:creationId xmlns:a16="http://schemas.microsoft.com/office/drawing/2014/main" id="{28500703-D0CA-5A4B-D9D2-56EE1EDFC46B}"/>
              </a:ext>
            </a:extLst>
          </p:cNvPr>
          <p:cNvCxnSpPr>
            <a:cxnSpLocks/>
            <a:stCxn id="77" idx="4"/>
            <a:endCxn id="81" idx="4"/>
          </p:cNvCxnSpPr>
          <p:nvPr/>
        </p:nvCxnSpPr>
        <p:spPr>
          <a:xfrm rot="5400000" flipH="1" flipV="1">
            <a:off x="3140397" y="2401522"/>
            <a:ext cx="13476" cy="2397813"/>
          </a:xfrm>
          <a:prstGeom prst="curvedConnector3">
            <a:avLst>
              <a:gd name="adj1" fmla="val -3739277"/>
            </a:avLst>
          </a:prstGeom>
          <a:ln>
            <a:solidFill>
              <a:srgbClr val="00B0F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66CA0361-E4FE-50BD-C029-32CB0B055A40}"/>
              </a:ext>
            </a:extLst>
          </p:cNvPr>
          <p:cNvSpPr txBox="1"/>
          <p:nvPr/>
        </p:nvSpPr>
        <p:spPr>
          <a:xfrm>
            <a:off x="1201126" y="2799927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441B3CA-9BDE-4D43-9EBE-1BEFF0B6A6FC}"/>
              </a:ext>
            </a:extLst>
          </p:cNvPr>
          <p:cNvSpPr txBox="1"/>
          <p:nvPr/>
        </p:nvSpPr>
        <p:spPr>
          <a:xfrm>
            <a:off x="1524493" y="3924599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0DB0DB4-AC2B-453E-7541-7F1C36D7361A}"/>
              </a:ext>
            </a:extLst>
          </p:cNvPr>
          <p:cNvSpPr txBox="1"/>
          <p:nvPr/>
        </p:nvSpPr>
        <p:spPr>
          <a:xfrm>
            <a:off x="4122572" y="4948479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1F6D5BC0-D207-A236-E027-1FCBF35F3F77}"/>
              </a:ext>
            </a:extLst>
          </p:cNvPr>
          <p:cNvSpPr/>
          <p:nvPr/>
        </p:nvSpPr>
        <p:spPr>
          <a:xfrm>
            <a:off x="5006494" y="4494317"/>
            <a:ext cx="200040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F6D4724-586D-E821-5D92-96CEE197214B}"/>
              </a:ext>
            </a:extLst>
          </p:cNvPr>
          <p:cNvSpPr txBox="1"/>
          <p:nvPr/>
        </p:nvSpPr>
        <p:spPr>
          <a:xfrm>
            <a:off x="5334140" y="4689288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92" name="コネクタ: 曲線 91">
            <a:extLst>
              <a:ext uri="{FF2B5EF4-FFF2-40B4-BE49-F238E27FC236}">
                <a16:creationId xmlns:a16="http://schemas.microsoft.com/office/drawing/2014/main" id="{33D39EFB-7690-BB03-A7CB-CB35112EE00F}"/>
              </a:ext>
            </a:extLst>
          </p:cNvPr>
          <p:cNvCxnSpPr>
            <a:cxnSpLocks/>
            <a:stCxn id="72" idx="6"/>
            <a:endCxn id="73" idx="6"/>
          </p:cNvCxnSpPr>
          <p:nvPr/>
        </p:nvCxnSpPr>
        <p:spPr>
          <a:xfrm rot="10800000" flipH="1">
            <a:off x="5353612" y="3810515"/>
            <a:ext cx="116404" cy="956251"/>
          </a:xfrm>
          <a:prstGeom prst="curvedConnector3">
            <a:avLst>
              <a:gd name="adj1" fmla="val -196385"/>
            </a:avLst>
          </a:prstGeom>
          <a:ln>
            <a:solidFill>
              <a:srgbClr val="00B0F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899B3B3C-7137-0174-B773-570702D8A4B7}"/>
              </a:ext>
            </a:extLst>
          </p:cNvPr>
          <p:cNvSpPr txBox="1"/>
          <p:nvPr/>
        </p:nvSpPr>
        <p:spPr>
          <a:xfrm>
            <a:off x="5006494" y="3500951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31EF501D-D71A-B675-7B6B-AE9F8D6B2FF0}"/>
              </a:ext>
            </a:extLst>
          </p:cNvPr>
          <p:cNvSpPr txBox="1"/>
          <p:nvPr/>
        </p:nvSpPr>
        <p:spPr>
          <a:xfrm>
            <a:off x="5884770" y="3998114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7" name="円/楕円 32">
            <a:extLst>
              <a:ext uri="{FF2B5EF4-FFF2-40B4-BE49-F238E27FC236}">
                <a16:creationId xmlns:a16="http://schemas.microsoft.com/office/drawing/2014/main" id="{B17A0083-2CD3-8C4B-24FD-4961C95BD57E}"/>
              </a:ext>
            </a:extLst>
          </p:cNvPr>
          <p:cNvSpPr/>
          <p:nvPr/>
        </p:nvSpPr>
        <p:spPr>
          <a:xfrm flipH="1">
            <a:off x="7744575" y="3962616"/>
            <a:ext cx="1795582" cy="245784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8" name="円/楕円 32">
            <a:extLst>
              <a:ext uri="{FF2B5EF4-FFF2-40B4-BE49-F238E27FC236}">
                <a16:creationId xmlns:a16="http://schemas.microsoft.com/office/drawing/2014/main" id="{9E5D3CAE-8489-0C6F-9883-B6A21F959042}"/>
              </a:ext>
            </a:extLst>
          </p:cNvPr>
          <p:cNvSpPr/>
          <p:nvPr/>
        </p:nvSpPr>
        <p:spPr>
          <a:xfrm flipH="1">
            <a:off x="7744575" y="3724879"/>
            <a:ext cx="1795582" cy="245784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18103FAB-3FF2-B476-787C-3947530D9878}"/>
              </a:ext>
            </a:extLst>
          </p:cNvPr>
          <p:cNvSpPr txBox="1"/>
          <p:nvPr/>
        </p:nvSpPr>
        <p:spPr>
          <a:xfrm>
            <a:off x="8723565" y="3462024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10" name="コネクタ: 曲線 109">
            <a:extLst>
              <a:ext uri="{FF2B5EF4-FFF2-40B4-BE49-F238E27FC236}">
                <a16:creationId xmlns:a16="http://schemas.microsoft.com/office/drawing/2014/main" id="{CEA8F2F2-095C-62D7-E378-79F5D7A9CBA7}"/>
              </a:ext>
            </a:extLst>
          </p:cNvPr>
          <p:cNvCxnSpPr>
            <a:cxnSpLocks/>
            <a:stCxn id="73" idx="1"/>
            <a:endCxn id="108" idx="7"/>
          </p:cNvCxnSpPr>
          <p:nvPr/>
        </p:nvCxnSpPr>
        <p:spPr>
          <a:xfrm rot="16200000" flipH="1">
            <a:off x="7486457" y="3239799"/>
            <a:ext cx="37257" cy="1004891"/>
          </a:xfrm>
          <a:prstGeom prst="curvedConnector3">
            <a:avLst>
              <a:gd name="adj1" fmla="val -631014"/>
            </a:avLst>
          </a:prstGeom>
          <a:ln>
            <a:solidFill>
              <a:srgbClr val="00B0F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E024E0B-FBC3-9178-4DCF-E24F9DF919F0}"/>
              </a:ext>
            </a:extLst>
          </p:cNvPr>
          <p:cNvSpPr txBox="1"/>
          <p:nvPr/>
        </p:nvSpPr>
        <p:spPr>
          <a:xfrm>
            <a:off x="8749419" y="4228732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18" name="コネクタ: 曲線 117">
            <a:extLst>
              <a:ext uri="{FF2B5EF4-FFF2-40B4-BE49-F238E27FC236}">
                <a16:creationId xmlns:a16="http://schemas.microsoft.com/office/drawing/2014/main" id="{9A124146-1EB7-6148-CE32-6504397FA02E}"/>
              </a:ext>
            </a:extLst>
          </p:cNvPr>
          <p:cNvCxnSpPr>
            <a:cxnSpLocks/>
            <a:stCxn id="74" idx="3"/>
            <a:endCxn id="107" idx="5"/>
          </p:cNvCxnSpPr>
          <p:nvPr/>
        </p:nvCxnSpPr>
        <p:spPr>
          <a:xfrm rot="5400000" flipH="1" flipV="1">
            <a:off x="7486972" y="3674302"/>
            <a:ext cx="22456" cy="1018664"/>
          </a:xfrm>
          <a:prstGeom prst="curvedConnector3">
            <a:avLst>
              <a:gd name="adj1" fmla="val -1218708"/>
            </a:avLst>
          </a:prstGeom>
          <a:ln>
            <a:solidFill>
              <a:srgbClr val="00B0F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4B8F19B-AD2C-00A8-0FC0-E964BCA121CA}"/>
              </a:ext>
            </a:extLst>
          </p:cNvPr>
          <p:cNvSpPr txBox="1"/>
          <p:nvPr/>
        </p:nvSpPr>
        <p:spPr>
          <a:xfrm>
            <a:off x="335645" y="5962097"/>
            <a:ext cx="2243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⑥レシート記載の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税率別消費税額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を手入力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％の税額、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％の税額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89EEC379-C707-AE65-067B-F146E108AE1B}"/>
              </a:ext>
            </a:extLst>
          </p:cNvPr>
          <p:cNvSpPr txBox="1"/>
          <p:nvPr/>
        </p:nvSpPr>
        <p:spPr>
          <a:xfrm>
            <a:off x="2773585" y="6014632"/>
            <a:ext cx="202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⑦右下の＋印ボタンを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DB305607-93D4-DCA1-4FEC-EBC3367CFFC7}"/>
              </a:ext>
            </a:extLst>
          </p:cNvPr>
          <p:cNvSpPr txBox="1"/>
          <p:nvPr/>
        </p:nvSpPr>
        <p:spPr>
          <a:xfrm>
            <a:off x="7590034" y="5935630"/>
            <a:ext cx="2243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⑨税率別消費税額・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合計金額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を確認したら　「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確認へ」ボタンを押下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280BDFB7-8123-3764-9E6D-FABA0C80A1FD}"/>
              </a:ext>
            </a:extLst>
          </p:cNvPr>
          <p:cNvSpPr txBox="1"/>
          <p:nvPr/>
        </p:nvSpPr>
        <p:spPr>
          <a:xfrm>
            <a:off x="10134646" y="5995245"/>
            <a:ext cx="192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⑩表示内容を確認し送信ボタンを押下</a:t>
            </a: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712E626F-B3CC-3FD5-4F26-6B14C7B90FB4}"/>
              </a:ext>
            </a:extLst>
          </p:cNvPr>
          <p:cNvSpPr txBox="1"/>
          <p:nvPr/>
        </p:nvSpPr>
        <p:spPr>
          <a:xfrm>
            <a:off x="5118802" y="6031455"/>
            <a:ext cx="2459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⑧商品カテゴリー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を選択。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合計数量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合計金額を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手入力（合計入力で良い）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6F5013F5-86DB-F6AF-2D7A-68D56130334E}"/>
              </a:ext>
            </a:extLst>
          </p:cNvPr>
          <p:cNvSpPr txBox="1"/>
          <p:nvPr/>
        </p:nvSpPr>
        <p:spPr>
          <a:xfrm>
            <a:off x="3030853" y="3136739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83FB7B11-5A87-4CCF-9011-B29EF328FD0A}"/>
              </a:ext>
            </a:extLst>
          </p:cNvPr>
          <p:cNvSpPr txBox="1"/>
          <p:nvPr/>
        </p:nvSpPr>
        <p:spPr>
          <a:xfrm>
            <a:off x="3839327" y="3144101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8" name="四角形: 角を丸くする 127">
            <a:extLst>
              <a:ext uri="{FF2B5EF4-FFF2-40B4-BE49-F238E27FC236}">
                <a16:creationId xmlns:a16="http://schemas.microsoft.com/office/drawing/2014/main" id="{B1F26453-700B-1601-C0C7-12FA404320A6}"/>
              </a:ext>
            </a:extLst>
          </p:cNvPr>
          <p:cNvSpPr/>
          <p:nvPr/>
        </p:nvSpPr>
        <p:spPr>
          <a:xfrm>
            <a:off x="5458837" y="2812756"/>
            <a:ext cx="1768005" cy="708705"/>
          </a:xfrm>
          <a:prstGeom prst="round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9" name="四角形: 角を丸くする 128">
            <a:extLst>
              <a:ext uri="{FF2B5EF4-FFF2-40B4-BE49-F238E27FC236}">
                <a16:creationId xmlns:a16="http://schemas.microsoft.com/office/drawing/2014/main" id="{45D19E7C-7AE5-1376-D7BF-A0FA201F05B0}"/>
              </a:ext>
            </a:extLst>
          </p:cNvPr>
          <p:cNvSpPr/>
          <p:nvPr/>
        </p:nvSpPr>
        <p:spPr>
          <a:xfrm>
            <a:off x="7865416" y="2831636"/>
            <a:ext cx="1768005" cy="708705"/>
          </a:xfrm>
          <a:prstGeom prst="round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9A627E5-457B-110D-612A-840AB73263B2}"/>
              </a:ext>
            </a:extLst>
          </p:cNvPr>
          <p:cNvSpPr txBox="1"/>
          <p:nvPr/>
        </p:nvSpPr>
        <p:spPr>
          <a:xfrm>
            <a:off x="6367807" y="2958532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4" name="矢印: 右 133">
            <a:extLst>
              <a:ext uri="{FF2B5EF4-FFF2-40B4-BE49-F238E27FC236}">
                <a16:creationId xmlns:a16="http://schemas.microsoft.com/office/drawing/2014/main" id="{513C538D-833C-12F5-4FA6-62658DAF16B6}"/>
              </a:ext>
            </a:extLst>
          </p:cNvPr>
          <p:cNvSpPr/>
          <p:nvPr/>
        </p:nvSpPr>
        <p:spPr>
          <a:xfrm>
            <a:off x="5016258" y="2593522"/>
            <a:ext cx="200040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3C0B3A79-4342-1BC1-FEE8-A8B32C9C65F8}"/>
              </a:ext>
            </a:extLst>
          </p:cNvPr>
          <p:cNvSpPr txBox="1"/>
          <p:nvPr/>
        </p:nvSpPr>
        <p:spPr>
          <a:xfrm>
            <a:off x="8757383" y="3008007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7" name="円/楕円 25">
            <a:extLst>
              <a:ext uri="{FF2B5EF4-FFF2-40B4-BE49-F238E27FC236}">
                <a16:creationId xmlns:a16="http://schemas.microsoft.com/office/drawing/2014/main" id="{ED38BB8A-E4F9-E0F7-DA34-BF21EC8A3DAC}"/>
              </a:ext>
            </a:extLst>
          </p:cNvPr>
          <p:cNvSpPr/>
          <p:nvPr/>
        </p:nvSpPr>
        <p:spPr>
          <a:xfrm flipH="1">
            <a:off x="9235899" y="2165864"/>
            <a:ext cx="515149" cy="34337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CDCAF68E-B14D-7203-DEB2-EB80DBEAD7C6}"/>
              </a:ext>
            </a:extLst>
          </p:cNvPr>
          <p:cNvSpPr txBox="1"/>
          <p:nvPr/>
        </p:nvSpPr>
        <p:spPr>
          <a:xfrm>
            <a:off x="9057875" y="1911869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9" name="円/楕円 25">
            <a:extLst>
              <a:ext uri="{FF2B5EF4-FFF2-40B4-BE49-F238E27FC236}">
                <a16:creationId xmlns:a16="http://schemas.microsoft.com/office/drawing/2014/main" id="{63A9DC15-6537-7D24-9B1A-B7F2B6DB2205}"/>
              </a:ext>
            </a:extLst>
          </p:cNvPr>
          <p:cNvSpPr/>
          <p:nvPr/>
        </p:nvSpPr>
        <p:spPr>
          <a:xfrm flipH="1">
            <a:off x="11651638" y="2159712"/>
            <a:ext cx="515149" cy="34337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FD058BD7-507F-FCC9-3FFB-88D6804D7093}"/>
              </a:ext>
            </a:extLst>
          </p:cNvPr>
          <p:cNvSpPr txBox="1"/>
          <p:nvPr/>
        </p:nvSpPr>
        <p:spPr>
          <a:xfrm>
            <a:off x="11543588" y="1927416"/>
            <a:ext cx="66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06A67FD1-B39A-1A2A-C8DC-70C22AB4F430}"/>
              </a:ext>
            </a:extLst>
          </p:cNvPr>
          <p:cNvSpPr txBox="1"/>
          <p:nvPr/>
        </p:nvSpPr>
        <p:spPr>
          <a:xfrm>
            <a:off x="6646326" y="1753130"/>
            <a:ext cx="222510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1200" i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別店舗のレシートがある場合は次店舗ボタンを押下し</a:t>
            </a:r>
            <a:endParaRPr lang="en-US" altLang="ja-JP" sz="1200" i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200" i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①から⑧を繰り返す</a:t>
            </a:r>
            <a:endParaRPr lang="en-US" altLang="ja-JP" sz="1200" i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2" name="矢印: 右 141">
            <a:extLst>
              <a:ext uri="{FF2B5EF4-FFF2-40B4-BE49-F238E27FC236}">
                <a16:creationId xmlns:a16="http://schemas.microsoft.com/office/drawing/2014/main" id="{DF7C8E52-D472-9DCB-ADB4-1FBB03109CD3}"/>
              </a:ext>
            </a:extLst>
          </p:cNvPr>
          <p:cNvSpPr/>
          <p:nvPr/>
        </p:nvSpPr>
        <p:spPr>
          <a:xfrm>
            <a:off x="9873320" y="3115565"/>
            <a:ext cx="200040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3" name="矢印: 右 142">
            <a:extLst>
              <a:ext uri="{FF2B5EF4-FFF2-40B4-BE49-F238E27FC236}">
                <a16:creationId xmlns:a16="http://schemas.microsoft.com/office/drawing/2014/main" id="{A7342FF6-F575-B578-6251-897E2C999126}"/>
              </a:ext>
            </a:extLst>
          </p:cNvPr>
          <p:cNvSpPr/>
          <p:nvPr/>
        </p:nvSpPr>
        <p:spPr>
          <a:xfrm>
            <a:off x="7457617" y="2971370"/>
            <a:ext cx="212620" cy="2474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4" name="四角形: 角を丸くする 143">
            <a:extLst>
              <a:ext uri="{FF2B5EF4-FFF2-40B4-BE49-F238E27FC236}">
                <a16:creationId xmlns:a16="http://schemas.microsoft.com/office/drawing/2014/main" id="{70B02C7C-1D85-586B-9EC6-2C298CD8895F}"/>
              </a:ext>
            </a:extLst>
          </p:cNvPr>
          <p:cNvSpPr/>
          <p:nvPr/>
        </p:nvSpPr>
        <p:spPr>
          <a:xfrm>
            <a:off x="10269943" y="2565221"/>
            <a:ext cx="1768005" cy="2714703"/>
          </a:xfrm>
          <a:prstGeom prst="round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1EAAD5EE-11FE-07A9-ED2F-6927329EB261}"/>
              </a:ext>
            </a:extLst>
          </p:cNvPr>
          <p:cNvSpPr txBox="1"/>
          <p:nvPr/>
        </p:nvSpPr>
        <p:spPr>
          <a:xfrm>
            <a:off x="11201196" y="3480020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確認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AD08D1-1355-DFB4-90A3-6A76734DC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800" y="532800"/>
            <a:ext cx="3573407" cy="597733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B0E59-9C8F-1C84-9121-74D28274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07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FD9F-869F-617B-B211-6D54F5B08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28DC0-3D4E-B9DD-3E23-3DAF2CC5B1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565" y="153991"/>
            <a:ext cx="10515600" cy="75761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3 .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免税データ送信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2F36AF-079A-7F8C-A91B-973C72907B08}"/>
              </a:ext>
            </a:extLst>
          </p:cNvPr>
          <p:cNvSpPr txBox="1"/>
          <p:nvPr/>
        </p:nvSpPr>
        <p:spPr>
          <a:xfrm>
            <a:off x="838200" y="1313759"/>
            <a:ext cx="10952747" cy="36933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入力した情報を確認し、国税庁サーバー</a:t>
            </a:r>
            <a:r>
              <a: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へデータ送信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9690562-6811-8876-31C3-CE5B27969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004" y="1970680"/>
            <a:ext cx="1754701" cy="3814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2A0EA9-D0FB-557F-651C-74C66441E5AF}"/>
              </a:ext>
            </a:extLst>
          </p:cNvPr>
          <p:cNvSpPr txBox="1"/>
          <p:nvPr/>
        </p:nvSpPr>
        <p:spPr>
          <a:xfrm>
            <a:off x="8254800" y="5991128"/>
            <a:ext cx="2037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③データ</a:t>
            </a:r>
            <a:r>
              <a:rPr kumimoji="1"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送信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！！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ADF8A0C-63E4-0B7A-DB1A-754B891BF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52" y="1976210"/>
            <a:ext cx="1754701" cy="3814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555F9AD-6837-5DEC-8135-2C2F3067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57" y="1970680"/>
            <a:ext cx="1801296" cy="3915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B7E851-AFCF-CCB0-B410-E09D67954480}"/>
              </a:ext>
            </a:extLst>
          </p:cNvPr>
          <p:cNvSpPr txBox="1"/>
          <p:nvPr/>
        </p:nvSpPr>
        <p:spPr>
          <a:xfrm>
            <a:off x="4880169" y="5991128"/>
            <a:ext cx="222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確認画面の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ボタンを押下すると送信開始！</a:t>
            </a:r>
          </a:p>
        </p:txBody>
      </p:sp>
      <p:sp>
        <p:nvSpPr>
          <p:cNvPr id="12" name="円/楕円 13">
            <a:extLst>
              <a:ext uri="{FF2B5EF4-FFF2-40B4-BE49-F238E27FC236}">
                <a16:creationId xmlns:a16="http://schemas.microsoft.com/office/drawing/2014/main" id="{ACEBA9A0-FAC9-3B91-D178-F9E007D18621}"/>
              </a:ext>
            </a:extLst>
          </p:cNvPr>
          <p:cNvSpPr/>
          <p:nvPr/>
        </p:nvSpPr>
        <p:spPr>
          <a:xfrm flipH="1">
            <a:off x="3148166" y="2210633"/>
            <a:ext cx="566201" cy="369332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AFABF89-6D45-734C-DCD3-72A8D8D5B31E}"/>
              </a:ext>
            </a:extLst>
          </p:cNvPr>
          <p:cNvSpPr txBox="1"/>
          <p:nvPr/>
        </p:nvSpPr>
        <p:spPr>
          <a:xfrm>
            <a:off x="1578792" y="5991128"/>
            <a:ext cx="203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①表示内容を</a:t>
            </a:r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確認し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送信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ボタンを押下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3948131-7745-8A51-F830-6D8FBABB617E}"/>
              </a:ext>
            </a:extLst>
          </p:cNvPr>
          <p:cNvSpPr/>
          <p:nvPr/>
        </p:nvSpPr>
        <p:spPr>
          <a:xfrm>
            <a:off x="1775738" y="2579965"/>
            <a:ext cx="1768005" cy="2714703"/>
          </a:xfrm>
          <a:prstGeom prst="round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7990569-D682-1D8A-858C-516B878D7BEC}"/>
              </a:ext>
            </a:extLst>
          </p:cNvPr>
          <p:cNvSpPr txBox="1"/>
          <p:nvPr/>
        </p:nvSpPr>
        <p:spPr>
          <a:xfrm>
            <a:off x="2706991" y="3494764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確認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3181647-CF4C-C5A2-BED5-CC3E43C31834}"/>
              </a:ext>
            </a:extLst>
          </p:cNvPr>
          <p:cNvSpPr txBox="1"/>
          <p:nvPr/>
        </p:nvSpPr>
        <p:spPr>
          <a:xfrm>
            <a:off x="3230394" y="1936768"/>
            <a:ext cx="66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円/楕円 13">
            <a:extLst>
              <a:ext uri="{FF2B5EF4-FFF2-40B4-BE49-F238E27FC236}">
                <a16:creationId xmlns:a16="http://schemas.microsoft.com/office/drawing/2014/main" id="{CBEAECBF-7D59-175C-6CFB-877767F7F4A4}"/>
              </a:ext>
            </a:extLst>
          </p:cNvPr>
          <p:cNvSpPr/>
          <p:nvPr/>
        </p:nvSpPr>
        <p:spPr>
          <a:xfrm flipH="1">
            <a:off x="5967828" y="3928490"/>
            <a:ext cx="692676" cy="293119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247AEBB-DD60-D38D-5902-F80156F47F80}"/>
              </a:ext>
            </a:extLst>
          </p:cNvPr>
          <p:cNvSpPr txBox="1"/>
          <p:nvPr/>
        </p:nvSpPr>
        <p:spPr>
          <a:xfrm>
            <a:off x="6003389" y="3574629"/>
            <a:ext cx="66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08B4C3DE-FA3F-4416-B44F-B82CCFBB4585}"/>
              </a:ext>
            </a:extLst>
          </p:cNvPr>
          <p:cNvSpPr/>
          <p:nvPr/>
        </p:nvSpPr>
        <p:spPr>
          <a:xfrm>
            <a:off x="4039783" y="3229059"/>
            <a:ext cx="585738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3394DC6-F204-285B-D4D9-5643D65EF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800" y="532800"/>
            <a:ext cx="3573407" cy="597733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920A9C35-EF29-D52D-91A6-4C2C728B7302}"/>
              </a:ext>
            </a:extLst>
          </p:cNvPr>
          <p:cNvSpPr/>
          <p:nvPr/>
        </p:nvSpPr>
        <p:spPr>
          <a:xfrm>
            <a:off x="7356684" y="3274356"/>
            <a:ext cx="585738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92AC8A6B-7527-5B12-5839-03CF2468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2242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1689-9B0E-9712-4D96-73FE8AB50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970AA8-4FAE-20AC-FBED-6C3DF6EF0E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293" y="145552"/>
            <a:ext cx="11148151" cy="75761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4 .</a:t>
            </a:r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返金手続き（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現金・カード・</a:t>
            </a:r>
            <a:r>
              <a:rPr lang="en-US" altLang="ja-JP" sz="36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WeChatPay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B72AFA-611D-A294-85B5-3D7D0D85FF0F}"/>
              </a:ext>
            </a:extLst>
          </p:cNvPr>
          <p:cNvSpPr txBox="1"/>
          <p:nvPr/>
        </p:nvSpPr>
        <p:spPr>
          <a:xfrm>
            <a:off x="838200" y="1313759"/>
            <a:ext cx="10952747" cy="36933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お客様へ返金手段を伺い、現金／クレジットカード／</a:t>
            </a:r>
            <a:r>
              <a:rPr kumimoji="1"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WeChatPay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による返金手続きを行います。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 descr="ホワイトボードに書かれた文字&#10;&#10;AI 生成コンテンツは誤りを含む可能性があります。">
            <a:extLst>
              <a:ext uri="{FF2B5EF4-FFF2-40B4-BE49-F238E27FC236}">
                <a16:creationId xmlns:a16="http://schemas.microsoft.com/office/drawing/2014/main" id="{85B1A239-3089-BD16-C6BC-83922B69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408" y="1811660"/>
            <a:ext cx="946388" cy="1857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 descr="モニター画面に映る文字&#10;&#10;AI 生成コンテンツは誤りを含む可能性があります。">
            <a:extLst>
              <a:ext uri="{FF2B5EF4-FFF2-40B4-BE49-F238E27FC236}">
                <a16:creationId xmlns:a16="http://schemas.microsoft.com/office/drawing/2014/main" id="{6E1EA0B6-0A9B-7A46-9D0E-4B5F97FA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121" y="1812810"/>
            <a:ext cx="888818" cy="1857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モニター画面に映る文字&#10;&#10;AI 生成コンテンツは誤りを含む可能性があります。">
            <a:extLst>
              <a:ext uri="{FF2B5EF4-FFF2-40B4-BE49-F238E27FC236}">
                <a16:creationId xmlns:a16="http://schemas.microsoft.com/office/drawing/2014/main" id="{3A3220C8-BC9A-C675-7FAE-B63B8EDF9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437" y="2086310"/>
            <a:ext cx="1207377" cy="2824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モニター画面に映る文字&#10;&#10;AI 生成コンテンツは誤りを含む可能性があります。">
            <a:extLst>
              <a:ext uri="{FF2B5EF4-FFF2-40B4-BE49-F238E27FC236}">
                <a16:creationId xmlns:a16="http://schemas.microsoft.com/office/drawing/2014/main" id="{7D0D6900-AE15-42DE-F2EE-79371729E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319" y="1840410"/>
            <a:ext cx="900276" cy="1857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A9DF83-D966-56D5-735C-491DB407950C}"/>
              </a:ext>
            </a:extLst>
          </p:cNvPr>
          <p:cNvSpPr txBox="1"/>
          <p:nvPr/>
        </p:nvSpPr>
        <p:spPr>
          <a:xfrm>
            <a:off x="26293" y="5930685"/>
            <a:ext cx="2217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VISA/MAS/WeChat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または　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Cash Payout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8F1450-C940-852C-1820-2137D94B71F7}"/>
              </a:ext>
            </a:extLst>
          </p:cNvPr>
          <p:cNvSpPr txBox="1"/>
          <p:nvPr/>
        </p:nvSpPr>
        <p:spPr>
          <a:xfrm>
            <a:off x="5447487" y="3732452"/>
            <a:ext cx="1858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-1 Card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をタッチまたは差し込むと  送金手続開始　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F54217-7D19-39BD-010E-7E74621FD908}"/>
              </a:ext>
            </a:extLst>
          </p:cNvPr>
          <p:cNvSpPr txBox="1"/>
          <p:nvPr/>
        </p:nvSpPr>
        <p:spPr>
          <a:xfrm>
            <a:off x="9621684" y="3704774"/>
            <a:ext cx="251168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⑤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-1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レシートが印刷されたら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ボタンを押下</a:t>
            </a:r>
          </a:p>
        </p:txBody>
      </p:sp>
      <p:pic>
        <p:nvPicPr>
          <p:cNvPr id="15" name="図 14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FF92099-70B0-ABC7-D22A-C643945A6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33" y="2025617"/>
            <a:ext cx="1780360" cy="3870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円/楕円 12">
            <a:extLst>
              <a:ext uri="{FF2B5EF4-FFF2-40B4-BE49-F238E27FC236}">
                <a16:creationId xmlns:a16="http://schemas.microsoft.com/office/drawing/2014/main" id="{3A028458-F49B-B67A-D1BC-461DE4F7AC32}"/>
              </a:ext>
            </a:extLst>
          </p:cNvPr>
          <p:cNvSpPr/>
          <p:nvPr/>
        </p:nvSpPr>
        <p:spPr>
          <a:xfrm flipH="1">
            <a:off x="285361" y="4844208"/>
            <a:ext cx="1791239" cy="30789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円/楕円 15">
            <a:extLst>
              <a:ext uri="{FF2B5EF4-FFF2-40B4-BE49-F238E27FC236}">
                <a16:creationId xmlns:a16="http://schemas.microsoft.com/office/drawing/2014/main" id="{F5A3635B-45EC-5383-D00E-0C22AC35861A}"/>
              </a:ext>
            </a:extLst>
          </p:cNvPr>
          <p:cNvSpPr/>
          <p:nvPr/>
        </p:nvSpPr>
        <p:spPr>
          <a:xfrm flipH="1">
            <a:off x="4138444" y="2443479"/>
            <a:ext cx="645742" cy="4789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円/楕円 12">
            <a:extLst>
              <a:ext uri="{FF2B5EF4-FFF2-40B4-BE49-F238E27FC236}">
                <a16:creationId xmlns:a16="http://schemas.microsoft.com/office/drawing/2014/main" id="{DE98E61B-DBD1-29C6-35C8-1A39F7404245}"/>
              </a:ext>
            </a:extLst>
          </p:cNvPr>
          <p:cNvSpPr/>
          <p:nvPr/>
        </p:nvSpPr>
        <p:spPr>
          <a:xfrm flipH="1">
            <a:off x="285361" y="5186734"/>
            <a:ext cx="1791239" cy="35750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26" name="Picture 2" descr="グローリー】が提供する自動釣銭機導入５つのメリットとは？ | POSレジの比較・購入なら「レジチョイス」 レジ選びで迷っている人に">
            <a:extLst>
              <a:ext uri="{FF2B5EF4-FFF2-40B4-BE49-F238E27FC236}">
                <a16:creationId xmlns:a16="http://schemas.microsoft.com/office/drawing/2014/main" id="{515A4D77-905C-BF38-7148-6B946AD9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91" y="5135438"/>
            <a:ext cx="2600691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円/楕円 15">
            <a:extLst>
              <a:ext uri="{FF2B5EF4-FFF2-40B4-BE49-F238E27FC236}">
                <a16:creationId xmlns:a16="http://schemas.microsoft.com/office/drawing/2014/main" id="{262D2EEE-4FC8-B1EE-451E-8600D2F428AB}"/>
              </a:ext>
            </a:extLst>
          </p:cNvPr>
          <p:cNvSpPr/>
          <p:nvPr/>
        </p:nvSpPr>
        <p:spPr>
          <a:xfrm flipH="1">
            <a:off x="3472095" y="2443479"/>
            <a:ext cx="645742" cy="4789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912180EF-4D06-3502-B5FD-C1D7251F5B25}"/>
              </a:ext>
            </a:extLst>
          </p:cNvPr>
          <p:cNvSpPr/>
          <p:nvPr/>
        </p:nvSpPr>
        <p:spPr>
          <a:xfrm rot="1805652">
            <a:off x="2100061" y="5592668"/>
            <a:ext cx="1325876" cy="456261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CEA5EC-FC94-BEF8-7FAC-01405EEE4983}"/>
              </a:ext>
            </a:extLst>
          </p:cNvPr>
          <p:cNvSpPr txBox="1"/>
          <p:nvPr/>
        </p:nvSpPr>
        <p:spPr>
          <a:xfrm>
            <a:off x="3298988" y="6378074"/>
            <a:ext cx="197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-2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現金による返金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D3E7F15-E6A4-54BF-BF8B-0A000E857C5C}"/>
              </a:ext>
            </a:extLst>
          </p:cNvPr>
          <p:cNvSpPr txBox="1"/>
          <p:nvPr/>
        </p:nvSpPr>
        <p:spPr>
          <a:xfrm>
            <a:off x="3278771" y="4938296"/>
            <a:ext cx="197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-1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返金方法を選択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D6CD047-1F74-3C9D-5BBA-1251A9832921}"/>
              </a:ext>
            </a:extLst>
          </p:cNvPr>
          <p:cNvSpPr txBox="1"/>
          <p:nvPr/>
        </p:nvSpPr>
        <p:spPr>
          <a:xfrm>
            <a:off x="3818973" y="2937174"/>
            <a:ext cx="551594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9E4D705-A7CE-BC18-1429-0F61111E993E}"/>
              </a:ext>
            </a:extLst>
          </p:cNvPr>
          <p:cNvSpPr/>
          <p:nvPr/>
        </p:nvSpPr>
        <p:spPr>
          <a:xfrm>
            <a:off x="5969252" y="4599642"/>
            <a:ext cx="900276" cy="1857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B1EC52B-028C-7299-ADA6-63E1390512AB}"/>
              </a:ext>
            </a:extLst>
          </p:cNvPr>
          <p:cNvSpPr/>
          <p:nvPr/>
        </p:nvSpPr>
        <p:spPr>
          <a:xfrm>
            <a:off x="8086364" y="4619852"/>
            <a:ext cx="900276" cy="1857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41F66A3-B1F2-E411-4842-0BEA74FBD229}"/>
              </a:ext>
            </a:extLst>
          </p:cNvPr>
          <p:cNvSpPr/>
          <p:nvPr/>
        </p:nvSpPr>
        <p:spPr>
          <a:xfrm>
            <a:off x="10343319" y="4619852"/>
            <a:ext cx="900276" cy="1857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7BF80A3-4256-C441-370E-423AD5BCC05E}"/>
              </a:ext>
            </a:extLst>
          </p:cNvPr>
          <p:cNvSpPr txBox="1"/>
          <p:nvPr/>
        </p:nvSpPr>
        <p:spPr>
          <a:xfrm>
            <a:off x="7250256" y="3710543"/>
            <a:ext cx="2371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-1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送金手続完了すると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SUCCESS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が表示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close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円/楕円 15">
            <a:extLst>
              <a:ext uri="{FF2B5EF4-FFF2-40B4-BE49-F238E27FC236}">
                <a16:creationId xmlns:a16="http://schemas.microsoft.com/office/drawing/2014/main" id="{A6F244AD-18D2-04C4-5275-8B4F8823B2F8}"/>
              </a:ext>
            </a:extLst>
          </p:cNvPr>
          <p:cNvSpPr/>
          <p:nvPr/>
        </p:nvSpPr>
        <p:spPr>
          <a:xfrm flipH="1">
            <a:off x="7974072" y="3419105"/>
            <a:ext cx="923796" cy="27123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円/楕円 15">
            <a:extLst>
              <a:ext uri="{FF2B5EF4-FFF2-40B4-BE49-F238E27FC236}">
                <a16:creationId xmlns:a16="http://schemas.microsoft.com/office/drawing/2014/main" id="{448F8BBA-389A-F7D3-614C-015794994563}"/>
              </a:ext>
            </a:extLst>
          </p:cNvPr>
          <p:cNvSpPr/>
          <p:nvPr/>
        </p:nvSpPr>
        <p:spPr>
          <a:xfrm flipH="1">
            <a:off x="10305616" y="3091063"/>
            <a:ext cx="923796" cy="27123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9" name="コネクタ: 曲線 48">
            <a:extLst>
              <a:ext uri="{FF2B5EF4-FFF2-40B4-BE49-F238E27FC236}">
                <a16:creationId xmlns:a16="http://schemas.microsoft.com/office/drawing/2014/main" id="{F3A21150-78EB-C080-97B7-A5F63ADA8F49}"/>
              </a:ext>
            </a:extLst>
          </p:cNvPr>
          <p:cNvCxnSpPr>
            <a:cxnSpLocks/>
            <a:stCxn id="22" idx="1"/>
          </p:cNvCxnSpPr>
          <p:nvPr/>
        </p:nvCxnSpPr>
        <p:spPr>
          <a:xfrm rot="5400000" flipH="1" flipV="1">
            <a:off x="4719874" y="1329014"/>
            <a:ext cx="488001" cy="1881209"/>
          </a:xfrm>
          <a:prstGeom prst="curved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矢印: 右 54">
            <a:extLst>
              <a:ext uri="{FF2B5EF4-FFF2-40B4-BE49-F238E27FC236}">
                <a16:creationId xmlns:a16="http://schemas.microsoft.com/office/drawing/2014/main" id="{907342A6-2894-4A14-8C6E-2EF1D2F4E22D}"/>
              </a:ext>
            </a:extLst>
          </p:cNvPr>
          <p:cNvSpPr/>
          <p:nvPr/>
        </p:nvSpPr>
        <p:spPr>
          <a:xfrm>
            <a:off x="7092353" y="2209046"/>
            <a:ext cx="590365" cy="976458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87D24D8-0D6A-D6DC-A192-01399CA8A591}"/>
              </a:ext>
            </a:extLst>
          </p:cNvPr>
          <p:cNvSpPr txBox="1"/>
          <p:nvPr/>
        </p:nvSpPr>
        <p:spPr>
          <a:xfrm>
            <a:off x="-178903" y="5231619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95DBA1B-2D53-F49C-B457-ED8F9260B6CF}"/>
              </a:ext>
            </a:extLst>
          </p:cNvPr>
          <p:cNvSpPr txBox="1"/>
          <p:nvPr/>
        </p:nvSpPr>
        <p:spPr>
          <a:xfrm>
            <a:off x="-166021" y="4856514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3A42892-77A8-3870-7111-5312269912FE}"/>
              </a:ext>
            </a:extLst>
          </p:cNvPr>
          <p:cNvSpPr txBox="1"/>
          <p:nvPr/>
        </p:nvSpPr>
        <p:spPr>
          <a:xfrm>
            <a:off x="7915948" y="3127570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1FDED49-F3A1-416E-1B38-30D7F8F880BA}"/>
              </a:ext>
            </a:extLst>
          </p:cNvPr>
          <p:cNvSpPr txBox="1"/>
          <p:nvPr/>
        </p:nvSpPr>
        <p:spPr>
          <a:xfrm>
            <a:off x="10353980" y="2795620"/>
            <a:ext cx="927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1" name="コネクタ: 曲線 60">
            <a:extLst>
              <a:ext uri="{FF2B5EF4-FFF2-40B4-BE49-F238E27FC236}">
                <a16:creationId xmlns:a16="http://schemas.microsoft.com/office/drawing/2014/main" id="{D3BFA355-3DCD-C633-AD13-ADC694E7BE39}"/>
              </a:ext>
            </a:extLst>
          </p:cNvPr>
          <p:cNvCxnSpPr>
            <a:cxnSpLocks/>
            <a:stCxn id="18" idx="3"/>
            <a:endCxn id="41" idx="1"/>
          </p:cNvCxnSpPr>
          <p:nvPr/>
        </p:nvCxnSpPr>
        <p:spPr>
          <a:xfrm rot="16200000" flipH="1">
            <a:off x="3991446" y="3550450"/>
            <a:ext cx="2675979" cy="1279633"/>
          </a:xfrm>
          <a:prstGeom prst="curved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75E7862C-2A88-7BEF-73D0-D101F929C1E4}"/>
              </a:ext>
            </a:extLst>
          </p:cNvPr>
          <p:cNvSpPr txBox="1"/>
          <p:nvPr/>
        </p:nvSpPr>
        <p:spPr>
          <a:xfrm>
            <a:off x="6801064" y="4619852"/>
            <a:ext cx="36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WeChat</a:t>
            </a:r>
            <a:r>
              <a:rPr kumimoji="1" lang="ja-JP" altLang="en-US" sz="2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返金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手順画像</a:t>
            </a: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5348D518-8B98-301C-71D1-C13F367575FE}"/>
              </a:ext>
            </a:extLst>
          </p:cNvPr>
          <p:cNvSpPr txBox="1"/>
          <p:nvPr/>
        </p:nvSpPr>
        <p:spPr>
          <a:xfrm>
            <a:off x="1941507" y="3607010"/>
            <a:ext cx="1672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Visa/Master/</a:t>
            </a:r>
          </a:p>
          <a:p>
            <a:pPr algn="ctr"/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WeChat</a:t>
            </a:r>
          </a:p>
          <a:p>
            <a:pPr algn="ctr"/>
            <a:r>
              <a:rPr kumimoji="1"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返金の場合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90C6A7E3-8507-19E0-1C75-CBFD790308E6}"/>
              </a:ext>
            </a:extLst>
          </p:cNvPr>
          <p:cNvSpPr txBox="1"/>
          <p:nvPr/>
        </p:nvSpPr>
        <p:spPr>
          <a:xfrm>
            <a:off x="4843520" y="4436721"/>
            <a:ext cx="108518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WeChatPay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AFD3D31F-A6E4-4397-6F9B-05FB79523249}"/>
              </a:ext>
            </a:extLst>
          </p:cNvPr>
          <p:cNvSpPr txBox="1"/>
          <p:nvPr/>
        </p:nvSpPr>
        <p:spPr>
          <a:xfrm>
            <a:off x="1952324" y="6231332"/>
            <a:ext cx="133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現金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返金の場合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6D1DC01F-EC60-AD1D-7801-BECE1564B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800" y="532800"/>
            <a:ext cx="3551269" cy="595875"/>
          </a:xfrm>
          <a:prstGeom prst="rect">
            <a:avLst/>
          </a:prstGeom>
        </p:spPr>
      </p:pic>
      <p:sp>
        <p:nvSpPr>
          <p:cNvPr id="40" name="矢印: 右 39">
            <a:extLst>
              <a:ext uri="{FF2B5EF4-FFF2-40B4-BE49-F238E27FC236}">
                <a16:creationId xmlns:a16="http://schemas.microsoft.com/office/drawing/2014/main" id="{906470B2-0AC4-F091-4171-0A46EA747218}"/>
              </a:ext>
            </a:extLst>
          </p:cNvPr>
          <p:cNvSpPr/>
          <p:nvPr/>
        </p:nvSpPr>
        <p:spPr>
          <a:xfrm rot="19903161">
            <a:off x="2124740" y="4383467"/>
            <a:ext cx="1242201" cy="456261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E541565-002F-9D64-E495-9C03388A86E9}"/>
              </a:ext>
            </a:extLst>
          </p:cNvPr>
          <p:cNvSpPr txBox="1"/>
          <p:nvPr/>
        </p:nvSpPr>
        <p:spPr>
          <a:xfrm>
            <a:off x="4828266" y="2138932"/>
            <a:ext cx="102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クレカの場合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C6A48D91-265A-95F0-CEB0-32A4B6202732}"/>
              </a:ext>
            </a:extLst>
          </p:cNvPr>
          <p:cNvSpPr/>
          <p:nvPr/>
        </p:nvSpPr>
        <p:spPr>
          <a:xfrm>
            <a:off x="9216137" y="2194719"/>
            <a:ext cx="590365" cy="976458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スライド番号プレースホルダー 50">
            <a:extLst>
              <a:ext uri="{FF2B5EF4-FFF2-40B4-BE49-F238E27FC236}">
                <a16:creationId xmlns:a16="http://schemas.microsoft.com/office/drawing/2014/main" id="{541E6B6E-24A4-80A2-3AF0-711AE5FB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矢印: 右 54">
            <a:extLst>
              <a:ext uri="{FF2B5EF4-FFF2-40B4-BE49-F238E27FC236}">
                <a16:creationId xmlns:a16="http://schemas.microsoft.com/office/drawing/2014/main" id="{8D4FB8E0-E9EE-AC6E-9502-533E361A6EE9}"/>
              </a:ext>
            </a:extLst>
          </p:cNvPr>
          <p:cNvSpPr/>
          <p:nvPr/>
        </p:nvSpPr>
        <p:spPr>
          <a:xfrm>
            <a:off x="7108364" y="5254874"/>
            <a:ext cx="590365" cy="976458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右 45">
            <a:extLst>
              <a:ext uri="{FF2B5EF4-FFF2-40B4-BE49-F238E27FC236}">
                <a16:creationId xmlns:a16="http://schemas.microsoft.com/office/drawing/2014/main" id="{5C293223-0415-9295-1A8E-144EE931A743}"/>
              </a:ext>
            </a:extLst>
          </p:cNvPr>
          <p:cNvSpPr/>
          <p:nvPr/>
        </p:nvSpPr>
        <p:spPr>
          <a:xfrm>
            <a:off x="9232148" y="5240547"/>
            <a:ext cx="590365" cy="976458"/>
          </a:xfrm>
          <a:prstGeom prst="rightArrow">
            <a:avLst>
              <a:gd name="adj1" fmla="val 50000"/>
              <a:gd name="adj2" fmla="val 36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3050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FD9F-869F-617B-B211-6D54F5B08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28DC0-3D4E-B9DD-3E23-3DAF2CC5B1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57617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.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免税帳票印刷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2F36AF-079A-7F8C-A91B-973C72907B08}"/>
              </a:ext>
            </a:extLst>
          </p:cNvPr>
          <p:cNvSpPr txBox="1"/>
          <p:nvPr/>
        </p:nvSpPr>
        <p:spPr>
          <a:xfrm>
            <a:off x="838200" y="1313759"/>
            <a:ext cx="10952747" cy="36933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最後に、免税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帳票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を印刷します。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9690562-6811-8876-31C3-CE5B27969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68" y="1874108"/>
            <a:ext cx="1754701" cy="3814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5CC4E51-AFD2-6050-6DCE-51DBDDEB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43" y="2198317"/>
            <a:ext cx="2012940" cy="4376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2A0EA9-D0FB-557F-651C-74C66441E5AF}"/>
              </a:ext>
            </a:extLst>
          </p:cNvPr>
          <p:cNvSpPr txBox="1"/>
          <p:nvPr/>
        </p:nvSpPr>
        <p:spPr>
          <a:xfrm>
            <a:off x="6956164" y="5146727"/>
            <a:ext cx="2256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VOUCHER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印刷ボタンを押下すると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免税帳票が印刷開始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円/楕円 17">
            <a:extLst>
              <a:ext uri="{FF2B5EF4-FFF2-40B4-BE49-F238E27FC236}">
                <a16:creationId xmlns:a16="http://schemas.microsoft.com/office/drawing/2014/main" id="{1D0D83A4-19EE-7253-CFC3-A22463C9B59B}"/>
              </a:ext>
            </a:extLst>
          </p:cNvPr>
          <p:cNvSpPr/>
          <p:nvPr/>
        </p:nvSpPr>
        <p:spPr>
          <a:xfrm flipH="1">
            <a:off x="5066192" y="5026744"/>
            <a:ext cx="2025239" cy="35132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FF83CB56-5222-4F4E-443B-1F387BA9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546" y="2082317"/>
            <a:ext cx="1801971" cy="4065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F312BFA-74C2-B7CE-537B-9791CFCD1CD4}"/>
              </a:ext>
            </a:extLst>
          </p:cNvPr>
          <p:cNvSpPr txBox="1"/>
          <p:nvPr/>
        </p:nvSpPr>
        <p:spPr>
          <a:xfrm>
            <a:off x="5908331" y="4738205"/>
            <a:ext cx="66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押下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A0CD738A-186F-A36A-200D-8CE4D2E74AE2}"/>
              </a:ext>
            </a:extLst>
          </p:cNvPr>
          <p:cNvSpPr/>
          <p:nvPr/>
        </p:nvSpPr>
        <p:spPr>
          <a:xfrm>
            <a:off x="7410271" y="3930627"/>
            <a:ext cx="1462172" cy="1216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6A251A3-79F0-1985-E6A9-EC64A138859D}"/>
              </a:ext>
            </a:extLst>
          </p:cNvPr>
          <p:cNvSpPr txBox="1"/>
          <p:nvPr/>
        </p:nvSpPr>
        <p:spPr>
          <a:xfrm>
            <a:off x="8935793" y="6222876"/>
            <a:ext cx="219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③印刷された免税帳票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B2F55D-1163-A1BD-AB5C-D47383AE1BFE}"/>
              </a:ext>
            </a:extLst>
          </p:cNvPr>
          <p:cNvSpPr/>
          <p:nvPr/>
        </p:nvSpPr>
        <p:spPr>
          <a:xfrm>
            <a:off x="5752888" y="2805178"/>
            <a:ext cx="651849" cy="31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コネクタ: カギ線 33">
            <a:extLst>
              <a:ext uri="{FF2B5EF4-FFF2-40B4-BE49-F238E27FC236}">
                <a16:creationId xmlns:a16="http://schemas.microsoft.com/office/drawing/2014/main" id="{1EC187D5-09AF-81CD-8551-58BDBA30A63C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 rot="5400000" flipH="1" flipV="1">
            <a:off x="3116378" y="2726619"/>
            <a:ext cx="2883876" cy="3040994"/>
          </a:xfrm>
          <a:prstGeom prst="bentConnector5">
            <a:avLst>
              <a:gd name="adj1" fmla="val -7927"/>
              <a:gd name="adj2" fmla="val 46861"/>
              <a:gd name="adj3" fmla="val 110125"/>
            </a:avLst>
          </a:prstGeom>
          <a:ln w="381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7EE2E8D-D92E-4F74-28AB-22594042D44A}"/>
              </a:ext>
            </a:extLst>
          </p:cNvPr>
          <p:cNvSpPr txBox="1"/>
          <p:nvPr/>
        </p:nvSpPr>
        <p:spPr>
          <a:xfrm>
            <a:off x="1848229" y="5978732"/>
            <a:ext cx="304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送信完了画面を下スクロールして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VOUCHER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印刷ボタンを表示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5074568A-90D4-B6D9-5E0D-DB0B8C805EE6}"/>
              </a:ext>
            </a:extLst>
          </p:cNvPr>
          <p:cNvSpPr/>
          <p:nvPr/>
        </p:nvSpPr>
        <p:spPr>
          <a:xfrm>
            <a:off x="2209195" y="5587093"/>
            <a:ext cx="591385" cy="338994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70188058-C106-F19F-DF0F-A3EF92E253CA}"/>
              </a:ext>
            </a:extLst>
          </p:cNvPr>
          <p:cNvSpPr/>
          <p:nvPr/>
        </p:nvSpPr>
        <p:spPr>
          <a:xfrm>
            <a:off x="5116606" y="1993257"/>
            <a:ext cx="591385" cy="338994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15856A3-FA8F-60D5-FF64-F9929E46A091}"/>
              </a:ext>
            </a:extLst>
          </p:cNvPr>
          <p:cNvSpPr txBox="1"/>
          <p:nvPr/>
        </p:nvSpPr>
        <p:spPr>
          <a:xfrm>
            <a:off x="2347276" y="5404394"/>
            <a:ext cx="151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スクロール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1876615-9C73-92CA-9F97-E3D85C534050}"/>
              </a:ext>
            </a:extLst>
          </p:cNvPr>
          <p:cNvSpPr txBox="1"/>
          <p:nvPr/>
        </p:nvSpPr>
        <p:spPr>
          <a:xfrm>
            <a:off x="5337066" y="1866227"/>
            <a:ext cx="151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i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スクロール</a:t>
            </a:r>
            <a:endParaRPr lang="en-US" altLang="ja-JP" sz="1400" b="1" i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A39957D-9998-ECCA-EB2C-719ED401E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800" y="532800"/>
            <a:ext cx="3573407" cy="592186"/>
          </a:xfrm>
          <a:prstGeom prst="rect">
            <a:avLst/>
          </a:prstGeom>
        </p:spPr>
      </p:pic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2D2E3FAC-FB99-B53B-1BFD-7AF48F5E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EAEE-29B4-A449-AFB4-F7DBF9E1B5E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210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D2F3-21EC-A348-3EA9-A9787406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2B1227-7271-3DEB-6509-EF879713D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12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２時限目（おまけ）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免税のテクニック</a:t>
            </a:r>
            <a:endParaRPr kumimoji="1" lang="ja-JP" altLang="en-US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54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5FBB6-2294-E8C8-59B3-DBEED4DF6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2E804D-47CF-0A15-8761-2A843CE6390D}"/>
              </a:ext>
            </a:extLst>
          </p:cNvPr>
          <p:cNvSpPr txBox="1">
            <a:spLocks/>
          </p:cNvSpPr>
          <p:nvPr/>
        </p:nvSpPr>
        <p:spPr>
          <a:xfrm>
            <a:off x="29854" y="0"/>
            <a:ext cx="10515600" cy="7576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パスポートや上陸許可シールのスキャン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0A563879-D3C8-D6C8-68C6-62740840B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04" y="3103749"/>
            <a:ext cx="1420097" cy="3087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B202F57-62D3-6074-F34D-6D4829E55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557" y="3103749"/>
            <a:ext cx="1420097" cy="3087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CCE3CE6-4216-DB79-3253-2865E326B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588" y="2434183"/>
            <a:ext cx="1728198" cy="3757040"/>
          </a:xfrm>
          <a:prstGeom prst="rect">
            <a:avLst/>
          </a:prstGeom>
        </p:spPr>
      </p:pic>
      <p:pic>
        <p:nvPicPr>
          <p:cNvPr id="8" name="図 7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DF7E26F-F087-0589-F47D-6E0422756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425" y="2434183"/>
            <a:ext cx="1728198" cy="37570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464151-92C7-6668-E0AD-1A1E299AF9F1}"/>
              </a:ext>
            </a:extLst>
          </p:cNvPr>
          <p:cNvSpPr txBox="1"/>
          <p:nvPr/>
        </p:nvSpPr>
        <p:spPr>
          <a:xfrm>
            <a:off x="403774" y="730353"/>
            <a:ext cx="119334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横向きでもスキャンできる。</a:t>
            </a:r>
            <a:r>
              <a:rPr lang="ja-JP" altLang="en-US" sz="2400" b="1"/>
              <a:t>むしろ、パスポートは横向きのほうが撮影しやすい。</a:t>
            </a:r>
            <a:endParaRPr lang="en-US" altLang="ja-JP" sz="2400" b="1" dirty="0"/>
          </a:p>
          <a:p>
            <a:r>
              <a:rPr kumimoji="1" lang="ja-JP" altLang="en-US" sz="2400" b="1"/>
              <a:t>上陸許可シールは頻繁に誤読する。</a:t>
            </a:r>
            <a:r>
              <a:rPr lang="ja-JP" altLang="en-US" sz="2400" b="1"/>
              <a:t>特に在留資格を誤読する。日付は正確。</a:t>
            </a:r>
            <a:endParaRPr lang="en-US" altLang="ja-JP" sz="2400" b="1" dirty="0"/>
          </a:p>
          <a:p>
            <a:r>
              <a:rPr lang="ja-JP" altLang="en-US" sz="2400" b="1"/>
              <a:t>在留資格を誤読した場合、手動プルダウンで</a:t>
            </a:r>
            <a:r>
              <a:rPr lang="ja-JP" altLang="en-US" sz="4400" b="1">
                <a:solidFill>
                  <a:srgbClr val="FF0000"/>
                </a:solidFill>
              </a:rPr>
              <a:t>短期滞在</a:t>
            </a:r>
            <a:r>
              <a:rPr lang="ja-JP" altLang="en-US" sz="2400" b="1"/>
              <a:t>を選択する。</a:t>
            </a:r>
            <a:endParaRPr lang="en-US" altLang="ja-JP" sz="2400" b="1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9967A60-741C-6245-FA4A-2A492BF3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61" y="2217997"/>
            <a:ext cx="3476781" cy="46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35FD5-A986-26CB-5765-081E1AB2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グラフィカル ユーザー インターフェイス, アプリケーション, 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45CF83FC-37E3-FD98-769B-62C32714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9" y="0"/>
            <a:ext cx="315460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図 24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E027402E-79C7-D347-82C8-B0C9DE1E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42" y="2148550"/>
            <a:ext cx="2546051" cy="41443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A3F4A4C-699C-05C3-A58C-C283B8A13C48}"/>
              </a:ext>
            </a:extLst>
          </p:cNvPr>
          <p:cNvCxnSpPr>
            <a:cxnSpLocks/>
          </p:cNvCxnSpPr>
          <p:nvPr/>
        </p:nvCxnSpPr>
        <p:spPr>
          <a:xfrm>
            <a:off x="1944547" y="4977114"/>
            <a:ext cx="34955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71FA466-9FE1-B5EC-2746-45ADBDDB6BA4}"/>
              </a:ext>
            </a:extLst>
          </p:cNvPr>
          <p:cNvCxnSpPr>
            <a:cxnSpLocks/>
          </p:cNvCxnSpPr>
          <p:nvPr/>
        </p:nvCxnSpPr>
        <p:spPr>
          <a:xfrm flipV="1">
            <a:off x="3212950" y="3429000"/>
            <a:ext cx="2227151" cy="2060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C19854B-2304-64A4-D94A-97E5A5B5542A}"/>
              </a:ext>
            </a:extLst>
          </p:cNvPr>
          <p:cNvCxnSpPr>
            <a:cxnSpLocks/>
          </p:cNvCxnSpPr>
          <p:nvPr/>
        </p:nvCxnSpPr>
        <p:spPr>
          <a:xfrm flipV="1">
            <a:off x="1944547" y="4220701"/>
            <a:ext cx="3495554" cy="137984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22C38B3-9382-8EE2-822F-B4265B0F078E}"/>
              </a:ext>
            </a:extLst>
          </p:cNvPr>
          <p:cNvCxnSpPr>
            <a:cxnSpLocks/>
          </p:cNvCxnSpPr>
          <p:nvPr/>
        </p:nvCxnSpPr>
        <p:spPr>
          <a:xfrm flipV="1">
            <a:off x="3310359" y="2713697"/>
            <a:ext cx="2129742" cy="2209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3922BE2-233C-D477-0DD6-3C56BDFD5D82}"/>
              </a:ext>
            </a:extLst>
          </p:cNvPr>
          <p:cNvSpPr txBox="1"/>
          <p:nvPr/>
        </p:nvSpPr>
        <p:spPr>
          <a:xfrm>
            <a:off x="4023303" y="70163"/>
            <a:ext cx="801179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</a:rPr>
              <a:t>消耗合算（テクニック）について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kumimoji="1" lang="ja-JP" altLang="en-US"/>
              <a:t>一般品だけ</a:t>
            </a:r>
            <a:r>
              <a:rPr kumimoji="1" lang="en-US" altLang="ja-JP" dirty="0"/>
              <a:t>or</a:t>
            </a:r>
            <a:r>
              <a:rPr kumimoji="1" lang="ja-JP" altLang="en-US"/>
              <a:t>消耗品だけでは</a:t>
            </a:r>
            <a:r>
              <a:rPr kumimoji="1" lang="en-US" altLang="ja-JP" dirty="0"/>
              <a:t>5000</a:t>
            </a:r>
            <a:r>
              <a:rPr kumimoji="1" lang="ja-JP" altLang="en-US"/>
              <a:t>円以上でないが、合計金額だと税抜き</a:t>
            </a:r>
            <a:endParaRPr lang="en-US" altLang="ja-JP" dirty="0"/>
          </a:p>
          <a:p>
            <a:r>
              <a:rPr kumimoji="1" lang="en-US" altLang="ja-JP" dirty="0"/>
              <a:t>5000</a:t>
            </a:r>
            <a:r>
              <a:rPr kumimoji="1" lang="ja-JP" altLang="en-US"/>
              <a:t>円以上になる場合</a:t>
            </a:r>
            <a:r>
              <a:rPr lang="ja-JP" altLang="en-US"/>
              <a:t>。</a:t>
            </a:r>
            <a:endParaRPr lang="en-US" altLang="ja-JP" dirty="0"/>
          </a:p>
          <a:p>
            <a:r>
              <a:rPr lang="ja-JP" altLang="en-US"/>
              <a:t>この場合、</a:t>
            </a:r>
            <a:r>
              <a:rPr lang="ja-JP" altLang="en-US" u="sng"/>
              <a:t>一般品を消耗品扱いにする</a:t>
            </a:r>
            <a:r>
              <a:rPr lang="ja-JP" altLang="en-US"/>
              <a:t>という</a:t>
            </a:r>
            <a:r>
              <a:rPr lang="ja-JP" altLang="en-US" sz="2400" b="1">
                <a:solidFill>
                  <a:srgbClr val="FF0000"/>
                </a:solidFill>
              </a:rPr>
              <a:t>消耗合算</a:t>
            </a:r>
            <a:r>
              <a:rPr lang="ja-JP" altLang="en-US"/>
              <a:t>テクニックを使う。</a:t>
            </a:r>
            <a:endParaRPr lang="en-US" altLang="ja-JP" dirty="0"/>
          </a:p>
          <a:p>
            <a:r>
              <a:rPr kumimoji="1" lang="ja-JP" altLang="en-US"/>
              <a:t>これにより、全品が免税できる。</a:t>
            </a:r>
            <a:endParaRPr kumimoji="1" lang="en-US" altLang="ja-JP" dirty="0"/>
          </a:p>
          <a:p>
            <a:r>
              <a:rPr kumimoji="1" lang="ja-JP" altLang="en-US"/>
              <a:t>消耗合算では商品カテゴリー</a:t>
            </a:r>
            <a:r>
              <a:rPr kumimoji="1" lang="en-US" altLang="ja-JP" sz="2400" dirty="0">
                <a:solidFill>
                  <a:srgbClr val="0070C0"/>
                </a:solidFill>
              </a:rPr>
              <a:t>【</a:t>
            </a:r>
            <a:r>
              <a:rPr kumimoji="1" lang="ja-JP" altLang="en-US" sz="2400" b="1">
                <a:solidFill>
                  <a:srgbClr val="0070C0"/>
                </a:solidFill>
              </a:rPr>
              <a:t>水色ボタン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】</a:t>
            </a:r>
            <a:r>
              <a:rPr kumimoji="1" lang="ja-JP" altLang="en-US"/>
              <a:t>を使う。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5DB7148D-C0E3-A122-673F-59ACF064A9F2}"/>
              </a:ext>
            </a:extLst>
          </p:cNvPr>
          <p:cNvSpPr/>
          <p:nvPr/>
        </p:nvSpPr>
        <p:spPr>
          <a:xfrm>
            <a:off x="872187" y="5254906"/>
            <a:ext cx="1277886" cy="565547"/>
          </a:xfrm>
          <a:prstGeom prst="roundRect">
            <a:avLst>
              <a:gd name="adj" fmla="val 8855"/>
            </a:avLst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28801821-6538-14A2-0D00-7A083CF0BE22}"/>
              </a:ext>
            </a:extLst>
          </p:cNvPr>
          <p:cNvSpPr/>
          <p:nvPr/>
        </p:nvSpPr>
        <p:spPr>
          <a:xfrm>
            <a:off x="2266561" y="5254905"/>
            <a:ext cx="1277886" cy="565547"/>
          </a:xfrm>
          <a:prstGeom prst="roundRect">
            <a:avLst>
              <a:gd name="adj" fmla="val 8855"/>
            </a:avLst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12BC715-98D4-01E4-D21D-9AAA85096955}"/>
              </a:ext>
            </a:extLst>
          </p:cNvPr>
          <p:cNvSpPr txBox="1"/>
          <p:nvPr/>
        </p:nvSpPr>
        <p:spPr>
          <a:xfrm>
            <a:off x="4566342" y="26599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通常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116F6F6-3407-3C40-C7FD-FA6B15FA0A01}"/>
              </a:ext>
            </a:extLst>
          </p:cNvPr>
          <p:cNvSpPr txBox="1"/>
          <p:nvPr/>
        </p:nvSpPr>
        <p:spPr>
          <a:xfrm>
            <a:off x="4688148" y="49537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通常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4F1DFE4-9DEA-0793-3701-AF0D71081849}"/>
              </a:ext>
            </a:extLst>
          </p:cNvPr>
          <p:cNvSpPr txBox="1"/>
          <p:nvPr/>
        </p:nvSpPr>
        <p:spPr>
          <a:xfrm>
            <a:off x="4674885" y="34731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テク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9AF9ED2-9444-EBB7-12B8-47D4B09CA163}"/>
              </a:ext>
            </a:extLst>
          </p:cNvPr>
          <p:cNvSpPr txBox="1"/>
          <p:nvPr/>
        </p:nvSpPr>
        <p:spPr>
          <a:xfrm>
            <a:off x="4706471" y="43731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テク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4EDC91C-A885-3BE1-F7CF-BE36AD0D199D}"/>
              </a:ext>
            </a:extLst>
          </p:cNvPr>
          <p:cNvSpPr txBox="1"/>
          <p:nvPr/>
        </p:nvSpPr>
        <p:spPr>
          <a:xfrm>
            <a:off x="3609006" y="5833338"/>
            <a:ext cx="602352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欠点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/>
              <a:t>元一般品を強制的に消耗品扱いとして処理するため</a:t>
            </a:r>
            <a:endParaRPr kumimoji="1" lang="en-US" altLang="ja-JP" b="1" dirty="0"/>
          </a:p>
          <a:p>
            <a:r>
              <a:rPr lang="ja-JP" altLang="en-US" b="1">
                <a:solidFill>
                  <a:srgbClr val="FF0000"/>
                </a:solidFill>
              </a:rPr>
              <a:t>全て免税袋</a:t>
            </a:r>
            <a:r>
              <a:rPr lang="ja-JP" altLang="en-US" b="1"/>
              <a:t>に入れる必要がある！！</a:t>
            </a:r>
            <a:endParaRPr kumimoji="1" lang="ja-JP" altLang="en-US" b="1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42764C9-0961-E6FE-FCE6-D1E574EFDD18}"/>
              </a:ext>
            </a:extLst>
          </p:cNvPr>
          <p:cNvSpPr txBox="1"/>
          <p:nvPr/>
        </p:nvSpPr>
        <p:spPr>
          <a:xfrm>
            <a:off x="8632136" y="2318729"/>
            <a:ext cx="3402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【</a:t>
            </a:r>
            <a:r>
              <a:rPr lang="ja-JP" altLang="en-US"/>
              <a:t>事例</a:t>
            </a:r>
            <a:r>
              <a:rPr lang="en-US" altLang="ja-JP" dirty="0"/>
              <a:t>】</a:t>
            </a:r>
          </a:p>
          <a:p>
            <a:pPr algn="ctr"/>
            <a:endParaRPr kumimoji="1" lang="en-US" altLang="ja-JP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ja-JP" altLang="en-US"/>
              <a:t>一般</a:t>
            </a:r>
            <a:r>
              <a:rPr kumimoji="1" lang="en-US" altLang="ja-JP" dirty="0"/>
              <a:t>3000</a:t>
            </a:r>
            <a:r>
              <a:rPr kumimoji="1" lang="ja-JP" altLang="en-US"/>
              <a:t>円</a:t>
            </a:r>
            <a:endParaRPr kumimoji="1" lang="en-US" altLang="ja-JP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ja-JP" altLang="en-US"/>
              <a:t>消耗</a:t>
            </a:r>
            <a:r>
              <a:rPr lang="en-US" altLang="ja-JP" dirty="0"/>
              <a:t>2000</a:t>
            </a:r>
            <a:r>
              <a:rPr lang="ja-JP" altLang="en-US"/>
              <a:t>円</a:t>
            </a:r>
            <a:endParaRPr lang="en-US" altLang="ja-JP" dirty="0"/>
          </a:p>
          <a:p>
            <a:pPr algn="ctr"/>
            <a:r>
              <a:rPr lang="ja-JP" altLang="en-US"/>
              <a:t>どちらも免税できない</a:t>
            </a:r>
            <a:r>
              <a:rPr lang="en-US" altLang="ja-JP" dirty="0"/>
              <a:t>(; ;)</a:t>
            </a:r>
          </a:p>
          <a:p>
            <a:pPr algn="ctr"/>
            <a:endParaRPr lang="en-US" altLang="ja-JP" dirty="0"/>
          </a:p>
          <a:p>
            <a:pPr algn="ctr"/>
            <a:br>
              <a:rPr lang="en-US" altLang="ja-JP" dirty="0"/>
            </a:br>
            <a:endParaRPr lang="en-US" altLang="ja-JP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ja-JP" altLang="en-US"/>
              <a:t>一般→消耗</a:t>
            </a:r>
            <a:r>
              <a:rPr lang="en-US" altLang="ja-JP" dirty="0"/>
              <a:t>3000</a:t>
            </a:r>
            <a:r>
              <a:rPr lang="ja-JP" altLang="en-US"/>
              <a:t>円扱い</a:t>
            </a:r>
            <a:endParaRPr lang="en-US" altLang="ja-JP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ja-JP" altLang="en-US"/>
              <a:t>消耗</a:t>
            </a:r>
            <a:r>
              <a:rPr lang="en-US" altLang="ja-JP" dirty="0"/>
              <a:t>2000</a:t>
            </a:r>
            <a:r>
              <a:rPr lang="ja-JP" altLang="en-US"/>
              <a:t>円</a:t>
            </a:r>
            <a:endParaRPr lang="en-US" altLang="ja-JP" dirty="0"/>
          </a:p>
          <a:p>
            <a:pPr algn="ctr"/>
            <a:r>
              <a:rPr lang="ja-JP" altLang="en-US"/>
              <a:t>消耗合計</a:t>
            </a:r>
            <a:r>
              <a:rPr lang="en-US" altLang="ja-JP" dirty="0"/>
              <a:t>5000</a:t>
            </a:r>
            <a:r>
              <a:rPr lang="ja-JP" altLang="en-US"/>
              <a:t>円</a:t>
            </a:r>
            <a:endParaRPr lang="en-US" altLang="ja-JP" dirty="0"/>
          </a:p>
          <a:p>
            <a:pPr algn="ctr"/>
            <a:r>
              <a:rPr lang="ja-JP" altLang="en-US"/>
              <a:t>全部免税できる</a:t>
            </a:r>
            <a:r>
              <a:rPr lang="en-US" altLang="ja-JP" dirty="0"/>
              <a:t>(^^)</a:t>
            </a:r>
          </a:p>
        </p:txBody>
      </p:sp>
      <p:sp>
        <p:nvSpPr>
          <p:cNvPr id="52" name="下矢印 51">
            <a:extLst>
              <a:ext uri="{FF2B5EF4-FFF2-40B4-BE49-F238E27FC236}">
                <a16:creationId xmlns:a16="http://schemas.microsoft.com/office/drawing/2014/main" id="{2078B35B-287A-921D-0C0C-700E2BE472FE}"/>
              </a:ext>
            </a:extLst>
          </p:cNvPr>
          <p:cNvSpPr/>
          <p:nvPr/>
        </p:nvSpPr>
        <p:spPr>
          <a:xfrm>
            <a:off x="9691624" y="3844716"/>
            <a:ext cx="1283980" cy="5284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37A154-FB12-CDC9-C572-D06F1EC8A42D}"/>
              </a:ext>
            </a:extLst>
          </p:cNvPr>
          <p:cNvSpPr txBox="1">
            <a:spLocks/>
          </p:cNvSpPr>
          <p:nvPr/>
        </p:nvSpPr>
        <p:spPr>
          <a:xfrm>
            <a:off x="29853" y="0"/>
            <a:ext cx="3993449" cy="7576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消耗合算テク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943768-E1AD-5E8A-1EC0-615B345586C5}"/>
              </a:ext>
            </a:extLst>
          </p:cNvPr>
          <p:cNvSpPr txBox="1"/>
          <p:nvPr/>
        </p:nvSpPr>
        <p:spPr>
          <a:xfrm>
            <a:off x="9218232" y="5587508"/>
            <a:ext cx="3277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>
                <a:solidFill>
                  <a:srgbClr val="FF0000"/>
                </a:solidFill>
                <a:highlight>
                  <a:srgbClr val="FFFF00"/>
                </a:highlight>
              </a:rPr>
              <a:t>ルール</a:t>
            </a:r>
            <a:endParaRPr lang="en-US" altLang="ja-JP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b="1">
                <a:solidFill>
                  <a:srgbClr val="FF0000"/>
                </a:solidFill>
                <a:highlight>
                  <a:srgbClr val="FFFF00"/>
                </a:highlight>
              </a:rPr>
              <a:t>一般→消耗は　変更</a:t>
            </a:r>
            <a:r>
              <a:rPr lang="en-US" altLang="ja-JP" b="1" dirty="0">
                <a:solidFill>
                  <a:srgbClr val="FF0000"/>
                </a:solidFill>
                <a:highlight>
                  <a:srgbClr val="FFFF00"/>
                </a:highlight>
              </a:rPr>
              <a:t>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b="1">
                <a:solidFill>
                  <a:srgbClr val="FF0000"/>
                </a:solidFill>
                <a:highlight>
                  <a:srgbClr val="FFFF00"/>
                </a:highlight>
              </a:rPr>
              <a:t>消耗→一般は変更</a:t>
            </a:r>
            <a:r>
              <a:rPr lang="en-US" altLang="ja-JP" b="1" dirty="0">
                <a:solidFill>
                  <a:srgbClr val="FF0000"/>
                </a:solidFill>
                <a:highlight>
                  <a:srgbClr val="FFFF00"/>
                </a:highlight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77132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0860E-671D-F944-1DCC-F96E313C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F02861-AF11-B1F7-737D-C4D8FF6CBF89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パスポート</a:t>
            </a:r>
            <a:r>
              <a:rPr lang="en-US" altLang="ja-JP" sz="3200" b="1" dirty="0"/>
              <a:t>(</a:t>
            </a:r>
            <a:r>
              <a:rPr lang="ja-JP" altLang="en-US" sz="3200" b="1"/>
              <a:t>旅券）と上陸許可シール</a:t>
            </a:r>
            <a:endParaRPr kumimoji="1" lang="ja-JP" altLang="en-US" sz="3200" b="1"/>
          </a:p>
        </p:txBody>
      </p:sp>
      <p:pic>
        <p:nvPicPr>
          <p:cNvPr id="1026" name="Picture 2" descr="パスポート・オンライン申請用写真規格 | 川崎市中原区・元住吉の写真館Life Photo Salon W">
            <a:extLst>
              <a:ext uri="{FF2B5EF4-FFF2-40B4-BE49-F238E27FC236}">
                <a16:creationId xmlns:a16="http://schemas.microsoft.com/office/drawing/2014/main" id="{B2B2DD5B-8B52-2A97-B5E0-FB7B6931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0" y="4668670"/>
            <a:ext cx="2987409" cy="22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香港市民のイギリスパスポート（BNO）旅券として認めず - 香港経済新聞">
            <a:extLst>
              <a:ext uri="{FF2B5EF4-FFF2-40B4-BE49-F238E27FC236}">
                <a16:creationId xmlns:a16="http://schemas.microsoft.com/office/drawing/2014/main" id="{F992C536-0D40-7BD9-FC78-32F52B05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6" y="1578401"/>
            <a:ext cx="3170099" cy="23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604A47-E669-A225-BCBF-508DD50B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416" y="4349482"/>
            <a:ext cx="3521467" cy="24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FBA172-F3FD-A831-83B4-04AE7192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63" y="1436342"/>
            <a:ext cx="1981850" cy="26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D00D9F-78DF-DCA0-1C67-D1E23FD0FAD7}"/>
              </a:ext>
            </a:extLst>
          </p:cNvPr>
          <p:cNvSpPr txBox="1"/>
          <p:nvPr/>
        </p:nvSpPr>
        <p:spPr>
          <a:xfrm>
            <a:off x="421562" y="4349482"/>
            <a:ext cx="20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日本人</a:t>
            </a:r>
            <a:endParaRPr kumimoji="1" lang="ja-JP" altLang="en-US" sz="3200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B33470-02F0-B1EE-2098-313EBFA36ED1}"/>
              </a:ext>
            </a:extLst>
          </p:cNvPr>
          <p:cNvSpPr txBox="1"/>
          <p:nvPr/>
        </p:nvSpPr>
        <p:spPr>
          <a:xfrm>
            <a:off x="480295" y="973954"/>
            <a:ext cx="20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外国人</a:t>
            </a:r>
            <a:endParaRPr kumimoji="1" lang="ja-JP" altLang="en-US" sz="32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9BE686-9639-3067-A92A-28023F08A2AF}"/>
              </a:ext>
            </a:extLst>
          </p:cNvPr>
          <p:cNvSpPr txBox="1"/>
          <p:nvPr/>
        </p:nvSpPr>
        <p:spPr>
          <a:xfrm>
            <a:off x="3902963" y="4349482"/>
            <a:ext cx="449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帰国印（日本人のみ）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DE9D952-3D32-6808-1587-520A609E2DFC}"/>
              </a:ext>
            </a:extLst>
          </p:cNvPr>
          <p:cNvSpPr txBox="1"/>
          <p:nvPr/>
        </p:nvSpPr>
        <p:spPr>
          <a:xfrm>
            <a:off x="5777236" y="1910509"/>
            <a:ext cx="266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複数枚も貼ってある場合は</a:t>
            </a:r>
            <a:endParaRPr lang="en-US" altLang="ja-JP" sz="1600" b="1" dirty="0"/>
          </a:p>
          <a:p>
            <a:r>
              <a:rPr lang="ja-JP" altLang="en-US" sz="1600" b="1"/>
              <a:t>最新日付のシールを探し出すこと！！</a:t>
            </a:r>
            <a:endParaRPr lang="en-US" altLang="ja-JP" sz="1600" b="1" dirty="0"/>
          </a:p>
        </p:txBody>
      </p:sp>
      <p:pic>
        <p:nvPicPr>
          <p:cNvPr id="1034" name="Picture 10" descr="海外在住者必見！一時帰国時に免税で買い物をするときの流れ | 旅と私とドイツ">
            <a:extLst>
              <a:ext uri="{FF2B5EF4-FFF2-40B4-BE49-F238E27FC236}">
                <a16:creationId xmlns:a16="http://schemas.microsoft.com/office/drawing/2014/main" id="{4715FE56-9416-03D0-308B-163F1022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46" y="4811147"/>
            <a:ext cx="1956867" cy="19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B5B482-739F-5AA2-CEE3-0E39ED3896EB}"/>
              </a:ext>
            </a:extLst>
          </p:cNvPr>
          <p:cNvSpPr txBox="1"/>
          <p:nvPr/>
        </p:nvSpPr>
        <p:spPr>
          <a:xfrm>
            <a:off x="3777588" y="1085574"/>
            <a:ext cx="4664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/>
              <a:t>上陸許可シール（外人のみ）</a:t>
            </a:r>
            <a:endParaRPr kumimoji="1" lang="en-US" altLang="ja-JP" sz="24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0AC5008-8EED-A23C-4056-FA479E5CA81C}"/>
              </a:ext>
            </a:extLst>
          </p:cNvPr>
          <p:cNvSpPr txBox="1"/>
          <p:nvPr/>
        </p:nvSpPr>
        <p:spPr>
          <a:xfrm>
            <a:off x="8595046" y="3988951"/>
            <a:ext cx="4170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/>
              <a:t>写真ページ</a:t>
            </a:r>
            <a:endParaRPr kumimoji="1" lang="en-US" altLang="ja-JP" sz="2400" b="1" dirty="0"/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54B897CC-268C-980A-027C-81D470F0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52" y="64741"/>
            <a:ext cx="2889372" cy="38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48A709-72E7-5094-D16D-B556D89F4475}"/>
              </a:ext>
            </a:extLst>
          </p:cNvPr>
          <p:cNvSpPr txBox="1"/>
          <p:nvPr/>
        </p:nvSpPr>
        <p:spPr>
          <a:xfrm>
            <a:off x="5884813" y="5239822"/>
            <a:ext cx="266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日本人パスポートには</a:t>
            </a:r>
            <a:endParaRPr lang="en-US" altLang="ja-JP" sz="1600" b="1" dirty="0"/>
          </a:p>
          <a:p>
            <a:r>
              <a:rPr lang="ja-JP" altLang="en-US" sz="1600" b="1"/>
              <a:t>上陸許可シールが</a:t>
            </a:r>
            <a:endParaRPr lang="en-US" altLang="ja-JP" sz="1600" b="1" dirty="0"/>
          </a:p>
          <a:p>
            <a:r>
              <a:rPr lang="ja-JP" altLang="en-US" sz="1600" b="1"/>
              <a:t>貼ってない。</a:t>
            </a:r>
            <a:endParaRPr lang="en-US" altLang="ja-JP" sz="1600" b="1" dirty="0"/>
          </a:p>
        </p:txBody>
      </p:sp>
    </p:spTree>
    <p:extLst>
      <p:ext uri="{BB962C8B-B14F-4D97-AF65-F5344CB8AC3E}">
        <p14:creationId xmlns:p14="http://schemas.microsoft.com/office/powerpoint/2010/main" val="1240866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B266-7355-9BBD-DF8D-AE1C09EC8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6663501-2141-13F9-342B-445EA57861ED}"/>
              </a:ext>
            </a:extLst>
          </p:cNvPr>
          <p:cNvSpPr txBox="1"/>
          <p:nvPr/>
        </p:nvSpPr>
        <p:spPr>
          <a:xfrm>
            <a:off x="145123" y="757617"/>
            <a:ext cx="11901753" cy="649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一般品だけ</a:t>
            </a:r>
            <a:r>
              <a:rPr kumimoji="1" lang="en-US" altLang="ja-JP" sz="2400" dirty="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or</a:t>
            </a:r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消耗品だけでは</a:t>
            </a:r>
            <a:r>
              <a:rPr kumimoji="1" lang="en-US" altLang="ja-JP" sz="2400" dirty="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円以上にならないが</a:t>
            </a:r>
            <a:r>
              <a:rPr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、</a:t>
            </a:r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合計金額だと</a:t>
            </a:r>
            <a:r>
              <a:rPr kumimoji="1" lang="en-US" altLang="ja-JP" sz="2400" dirty="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円以上</a:t>
            </a:r>
            <a:r>
              <a:rPr kumimoji="1" lang="en-US" altLang="ja-JP" sz="2400" dirty="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〜10,000</a:t>
            </a:r>
            <a:r>
              <a:rPr kumimoji="1"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円未満になる場合</a:t>
            </a:r>
            <a:r>
              <a:rPr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。</a:t>
            </a:r>
            <a:endParaRPr lang="en-US" altLang="ja-JP" sz="2400" dirty="0">
              <a:highlight>
                <a:srgbClr val="00FFFF"/>
              </a:highlight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一般品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　　消耗品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3000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　</a:t>
            </a:r>
            <a:r>
              <a:rPr lang="ja-JP" altLang="en-US" sz="24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消耗合算免税する</a:t>
            </a:r>
            <a:endParaRPr lang="en-US" altLang="ja-JP" sz="2400" dirty="0">
              <a:highlight>
                <a:srgbClr val="FFFF00"/>
              </a:highlight>
              <a:latin typeface="Hiragino Sans W4" panose="020B0400000000000000" pitchFamily="34" charset="-128"/>
              <a:ea typeface="Hiragino Sans W4" panose="020B0400000000000000" pitchFamily="34" charset="-128"/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一般品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　　消耗品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　</a:t>
            </a:r>
            <a:r>
              <a:rPr lang="ja-JP" altLang="en-US" sz="24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消耗合算免税する</a:t>
            </a:r>
            <a:endParaRPr lang="en-US" altLang="ja-JP" sz="2400" dirty="0">
              <a:highlight>
                <a:srgbClr val="FFFF00"/>
              </a:highlight>
              <a:latin typeface="Hiragino Sans W4" panose="020B0400000000000000" pitchFamily="34" charset="-128"/>
              <a:ea typeface="Hiragino Sans W4" panose="020B0400000000000000" pitchFamily="34" charset="-128"/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一般品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　　消耗品　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　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　</a:t>
            </a:r>
            <a:r>
              <a:rPr lang="ja-JP" altLang="en-US" sz="24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  <a:sym typeface="Wingdings" pitchFamily="2" charset="2"/>
              </a:rPr>
              <a:t>消耗合算免税する</a:t>
            </a:r>
            <a:endParaRPr lang="en-US" altLang="ja-JP" sz="2400" dirty="0">
              <a:highlight>
                <a:srgbClr val="FFFF00"/>
              </a:highlight>
              <a:latin typeface="Hiragino Sans W4" panose="020B0400000000000000" pitchFamily="34" charset="-128"/>
              <a:ea typeface="Hiragino Sans W4" panose="020B0400000000000000" pitchFamily="34" charset="-128"/>
              <a:sym typeface="Wingdings" pitchFamily="2" charset="2"/>
            </a:endParaRPr>
          </a:p>
          <a:p>
            <a:endParaRPr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  <a:sym typeface="Wingdings" pitchFamily="2" charset="2"/>
            </a:endParaRPr>
          </a:p>
          <a:p>
            <a:r>
              <a:rPr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合計金額が１万円以上の場合</a:t>
            </a:r>
            <a:endParaRPr lang="en-US" altLang="ja-JP" sz="2400" dirty="0">
              <a:highlight>
                <a:srgbClr val="00FFFF"/>
              </a:highlight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消耗品を主観で見つけ出し、電卓で消耗品の金額を合計する。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		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合計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</a:t>
            </a:r>
          </a:p>
          <a:p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一般品の合計額は、総合計から上記の消耗品金額を引き算して計算する。合計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</a:t>
            </a:r>
          </a:p>
          <a:p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も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も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円以上の場合、</a:t>
            </a:r>
            <a:r>
              <a:rPr lang="ja-JP" altLang="en-US" sz="24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消耗合算は不要。一般品と消耗品別々で処理。</a:t>
            </a:r>
            <a:endParaRPr lang="en-US" altLang="ja-JP" sz="2400" dirty="0">
              <a:highlight>
                <a:srgbClr val="FFFF00"/>
              </a:highlight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または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B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が</a:t>
            </a:r>
            <a:r>
              <a:rPr lang="en-US" altLang="ja-JP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5000</a:t>
            </a:r>
            <a:r>
              <a:rPr lang="ja-JP" altLang="en-US" sz="24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円以上にならない場合、</a:t>
            </a:r>
            <a:r>
              <a:rPr lang="ja-JP" altLang="en-US" sz="24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消耗合算を行う。すべて消耗品扱いにする。</a:t>
            </a:r>
            <a:endParaRPr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  <a:sym typeface="Wingdings" pitchFamily="2" charset="2"/>
            </a:endParaRPr>
          </a:p>
          <a:p>
            <a:endParaRPr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ja-JP" altLang="en-US" sz="2400">
                <a:highlight>
                  <a:srgbClr val="00FFFF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注意事項</a:t>
            </a:r>
            <a:endParaRPr lang="en-US" altLang="ja-JP" sz="2400" dirty="0">
              <a:highlight>
                <a:srgbClr val="00FFFF"/>
              </a:highlight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消耗品は商品カテゴリー</a:t>
            </a:r>
            <a:r>
              <a:rPr lang="en-US" altLang="ja-JP" sz="2000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【</a:t>
            </a:r>
            <a:r>
              <a:rPr lang="ja-JP" altLang="en-US" sz="2000" b="1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水色ボタン</a:t>
            </a:r>
            <a:r>
              <a:rPr lang="en-US" altLang="ja-JP" sz="2000" b="1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】</a:t>
            </a:r>
            <a:r>
              <a:rPr lang="ja-JP" altLang="en-US" sz="2000" b="1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を使う。</a:t>
            </a:r>
            <a:endParaRPr lang="en-US" altLang="ja-JP" sz="2000" b="1" dirty="0">
              <a:solidFill>
                <a:srgbClr val="0070C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消耗品は免税袋に入れること。ただし、</a:t>
            </a:r>
            <a:r>
              <a:rPr lang="ja-JP" altLang="en-US" sz="2000">
                <a:highlight>
                  <a:srgbClr val="FFFF00"/>
                </a:highlight>
                <a:latin typeface="Hiragino Sans W4" panose="020B0400000000000000" pitchFamily="34" charset="-128"/>
                <a:ea typeface="Hiragino Sans W4" panose="020B0400000000000000" pitchFamily="34" charset="-128"/>
              </a:rPr>
              <a:t>袋に入らない大型サイズの消耗品は入れなくて良い</a:t>
            </a: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。</a:t>
            </a:r>
            <a:endParaRPr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購入品数は、合計</a:t>
            </a:r>
            <a:r>
              <a:rPr kumimoji="1" lang="ja-JP" altLang="en-US" sz="2000">
                <a:latin typeface="Hiragino Sans W4" panose="020B0400000000000000" pitchFamily="34" charset="-128"/>
                <a:ea typeface="Hiragino Sans W4" panose="020B0400000000000000" pitchFamily="34" charset="-128"/>
              </a:rPr>
              <a:t>点数（レシート下部に記載ある場合）もしくはレシート明細行数（記載ない場合）を入力する。</a:t>
            </a:r>
            <a:endParaRPr kumimoji="1" lang="en-US" altLang="ja-JP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endParaRPr kumimoji="1" lang="en-US" altLang="ja-JP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08F7B6B-2D7A-A391-31B1-1027A3D4FA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602410" cy="757617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消耗合算テク（一般品と消耗品が混在している場合）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781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F11F-DD14-D1CA-7D92-339C35AE2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B91FDD-0B08-6CD2-5D3B-B16C1AD8707E}"/>
              </a:ext>
            </a:extLst>
          </p:cNvPr>
          <p:cNvSpPr txBox="1">
            <a:spLocks/>
          </p:cNvSpPr>
          <p:nvPr/>
        </p:nvSpPr>
        <p:spPr>
          <a:xfrm>
            <a:off x="29854" y="0"/>
            <a:ext cx="10515600" cy="7576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メイリオ" panose="020B0604030504040204" pitchFamily="50" charset="-128"/>
                <a:ea typeface="メイリオ" panose="020B0604030504040204" pitchFamily="50" charset="-128"/>
              </a:rPr>
              <a:t>返金手段について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0811B5-0791-1D2D-A1B8-D6F3287C66A0}"/>
              </a:ext>
            </a:extLst>
          </p:cNvPr>
          <p:cNvSpPr txBox="1"/>
          <p:nvPr/>
        </p:nvSpPr>
        <p:spPr>
          <a:xfrm>
            <a:off x="464057" y="972273"/>
            <a:ext cx="112995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原則、</a:t>
            </a:r>
            <a:r>
              <a:rPr lang="ja-JP" altLang="en-US" sz="2800">
                <a:highlight>
                  <a:srgbClr val="FFFF00"/>
                </a:highlight>
              </a:rPr>
              <a:t>購入時の支払手段と同じ手段で返金</a:t>
            </a:r>
            <a:r>
              <a:rPr lang="ja-JP" altLang="en-US" sz="2800"/>
              <a:t>すること。</a:t>
            </a:r>
            <a:endParaRPr lang="en-US" altLang="ja-JP" sz="2800" dirty="0"/>
          </a:p>
          <a:p>
            <a:endParaRPr lang="en-US" altLang="ja-JP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V/M</a:t>
            </a:r>
            <a:r>
              <a:rPr lang="ja-JP" altLang="en-US" sz="2800"/>
              <a:t>カードで買物</a:t>
            </a:r>
            <a:r>
              <a:rPr lang="en-US" altLang="ja-JP" sz="2800" dirty="0"/>
              <a:t>			</a:t>
            </a:r>
            <a:r>
              <a:rPr lang="ja-JP" altLang="en-US" sz="2800">
                <a:sym typeface="Wingdings" pitchFamily="2" charset="2"/>
              </a:rPr>
              <a:t> </a:t>
            </a:r>
            <a:r>
              <a:rPr lang="en-US" altLang="ja-JP" sz="2800" dirty="0">
                <a:sym typeface="Wingdings" pitchFamily="2" charset="2"/>
              </a:rPr>
              <a:t>V/M</a:t>
            </a:r>
            <a:r>
              <a:rPr lang="ja-JP" altLang="en-US" sz="2800">
                <a:sym typeface="Wingdings" pitchFamily="2" charset="2"/>
              </a:rPr>
              <a:t>カードで返金</a:t>
            </a:r>
            <a:endParaRPr lang="en-US" altLang="ja-JP" sz="28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/>
              <a:t>ウィチャットで買物</a:t>
            </a:r>
            <a:r>
              <a:rPr lang="en-US" altLang="ja-JP" sz="2800" dirty="0"/>
              <a:t>		</a:t>
            </a:r>
            <a:r>
              <a:rPr lang="ja-JP" altLang="en-US" sz="2800">
                <a:sym typeface="Wingdings" pitchFamily="2" charset="2"/>
              </a:rPr>
              <a:t> ウィチャットで返金</a:t>
            </a:r>
            <a:endParaRPr lang="en-US" altLang="ja-JP" sz="28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>
                <a:sym typeface="Wingdings" pitchFamily="2" charset="2"/>
              </a:rPr>
              <a:t>現金</a:t>
            </a:r>
            <a:r>
              <a:rPr lang="ja-JP" altLang="en-US" sz="2800"/>
              <a:t>で買物</a:t>
            </a:r>
            <a:r>
              <a:rPr lang="en-US" altLang="ja-JP" sz="2800" dirty="0"/>
              <a:t>				</a:t>
            </a:r>
            <a:r>
              <a:rPr lang="ja-JP" altLang="en-US" sz="2800">
                <a:sym typeface="Wingdings" pitchFamily="2" charset="2"/>
              </a:rPr>
              <a:t> 現金で返金</a:t>
            </a:r>
            <a:endParaRPr lang="en-US" altLang="ja-JP" sz="28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>
                <a:sym typeface="Wingdings" pitchFamily="2" charset="2"/>
              </a:rPr>
              <a:t>上記外のカードやペイで買物</a:t>
            </a:r>
            <a:r>
              <a:rPr lang="en-US" altLang="ja-JP" sz="2800" dirty="0"/>
              <a:t>	</a:t>
            </a:r>
            <a:r>
              <a:rPr lang="ja-JP" altLang="en-US" sz="2800">
                <a:sym typeface="Wingdings" pitchFamily="2" charset="2"/>
              </a:rPr>
              <a:t> 現金で返金</a:t>
            </a:r>
            <a:endParaRPr lang="en-US" altLang="ja-JP" sz="2800" dirty="0">
              <a:sym typeface="Wingdings" pitchFamily="2" charset="2"/>
            </a:endParaRPr>
          </a:p>
          <a:p>
            <a:endParaRPr lang="en-US" altLang="ja-JP" sz="2800" dirty="0">
              <a:sym typeface="Wingdings" pitchFamily="2" charset="2"/>
            </a:endParaRPr>
          </a:p>
          <a:p>
            <a:r>
              <a:rPr lang="ja-JP" altLang="en-US" sz="2800">
                <a:sym typeface="Wingdings" pitchFamily="2" charset="2"/>
              </a:rPr>
              <a:t>カードは</a:t>
            </a:r>
            <a:r>
              <a:rPr lang="en-US" altLang="ja-JP" sz="2800" dirty="0">
                <a:sym typeface="Wingdings" pitchFamily="2" charset="2"/>
              </a:rPr>
              <a:t>VISA</a:t>
            </a:r>
            <a:r>
              <a:rPr lang="ja-JP" altLang="en-US" sz="2800">
                <a:sym typeface="Wingdings" pitchFamily="2" charset="2"/>
              </a:rPr>
              <a:t>カードと</a:t>
            </a:r>
            <a:r>
              <a:rPr lang="en-US" altLang="ja-JP" sz="2800" dirty="0">
                <a:sym typeface="Wingdings" pitchFamily="2" charset="2"/>
              </a:rPr>
              <a:t>MASTER</a:t>
            </a:r>
            <a:r>
              <a:rPr lang="ja-JP" altLang="en-US" sz="2800">
                <a:sym typeface="Wingdings" pitchFamily="2" charset="2"/>
              </a:rPr>
              <a:t>カードしか使えない。</a:t>
            </a:r>
            <a:endParaRPr lang="en-US" altLang="ja-JP" sz="2800" dirty="0">
              <a:sym typeface="Wingdings" pitchFamily="2" charset="2"/>
            </a:endParaRPr>
          </a:p>
          <a:p>
            <a:r>
              <a:rPr lang="en-US" altLang="ja-JP" sz="2800" dirty="0">
                <a:sym typeface="Wingdings" pitchFamily="2" charset="2"/>
              </a:rPr>
              <a:t>JCB</a:t>
            </a:r>
            <a:r>
              <a:rPr lang="ja-JP" altLang="en-US" sz="2800">
                <a:sym typeface="Wingdings" pitchFamily="2" charset="2"/>
              </a:rPr>
              <a:t>や</a:t>
            </a:r>
            <a:r>
              <a:rPr lang="en-US" altLang="ja-JP" sz="2800" dirty="0">
                <a:sym typeface="Wingdings" pitchFamily="2" charset="2"/>
              </a:rPr>
              <a:t>AMEX</a:t>
            </a:r>
            <a:r>
              <a:rPr lang="ja-JP" altLang="en-US" sz="2800">
                <a:sym typeface="Wingdings" pitchFamily="2" charset="2"/>
              </a:rPr>
              <a:t>や</a:t>
            </a:r>
            <a:r>
              <a:rPr lang="en-US" altLang="ja-JP" sz="2800" dirty="0" err="1">
                <a:sym typeface="Wingdings" pitchFamily="2" charset="2"/>
              </a:rPr>
              <a:t>Paypay</a:t>
            </a:r>
            <a:r>
              <a:rPr lang="ja-JP" altLang="en-US" sz="2800">
                <a:sym typeface="Wingdings" pitchFamily="2" charset="2"/>
              </a:rPr>
              <a:t>や</a:t>
            </a:r>
            <a:r>
              <a:rPr lang="en-US" altLang="ja-JP" sz="2800" dirty="0">
                <a:sym typeface="Wingdings" pitchFamily="2" charset="2"/>
              </a:rPr>
              <a:t>Alipay</a:t>
            </a:r>
            <a:r>
              <a:rPr lang="ja-JP" altLang="en-US" sz="2800">
                <a:sym typeface="Wingdings" pitchFamily="2" charset="2"/>
              </a:rPr>
              <a:t>で買物した場合は現金返金。</a:t>
            </a:r>
            <a:endParaRPr lang="en-US" altLang="ja-JP" sz="2800" dirty="0">
              <a:sym typeface="Wingdings" pitchFamily="2" charset="2"/>
            </a:endParaRPr>
          </a:p>
          <a:p>
            <a:r>
              <a:rPr lang="en-US" altLang="ja-JP" sz="2800" dirty="0">
                <a:sym typeface="Wingdings" pitchFamily="2" charset="2"/>
              </a:rPr>
              <a:t>VISA</a:t>
            </a:r>
            <a:r>
              <a:rPr lang="ja-JP" altLang="en-US" sz="2800">
                <a:sym typeface="Wingdings" pitchFamily="2" charset="2"/>
              </a:rPr>
              <a:t>や</a:t>
            </a:r>
            <a:r>
              <a:rPr lang="en-US" altLang="ja-JP" sz="2800" dirty="0">
                <a:sym typeface="Wingdings" pitchFamily="2" charset="2"/>
              </a:rPr>
              <a:t>MASTER</a:t>
            </a:r>
            <a:r>
              <a:rPr lang="ja-JP" altLang="en-US" sz="2800">
                <a:sym typeface="Wingdings" pitchFamily="2" charset="2"/>
              </a:rPr>
              <a:t>で買い物した場合でも、現金返金してもよい。</a:t>
            </a:r>
            <a:endParaRPr lang="en-US" altLang="ja-JP" sz="2800" dirty="0">
              <a:sym typeface="Wingdings" pitchFamily="2" charset="2"/>
            </a:endParaRPr>
          </a:p>
          <a:p>
            <a:r>
              <a:rPr lang="ja-JP" altLang="en-US" sz="2800">
                <a:sym typeface="Wingdings" pitchFamily="2" charset="2"/>
              </a:rPr>
              <a:t>現金返金は最強。ただ、そうすると釣り銭が不足するので忙しくなる。</a:t>
            </a:r>
            <a:endParaRPr lang="en-US" altLang="ja-JP" sz="2800" dirty="0">
              <a:sym typeface="Wingdings" pitchFamily="2" charset="2"/>
            </a:endParaRPr>
          </a:p>
          <a:p>
            <a:r>
              <a:rPr lang="ja-JP" altLang="en-US" sz="2800" b="1">
                <a:solidFill>
                  <a:srgbClr val="FF0000"/>
                </a:solidFill>
                <a:sym typeface="Wingdings" pitchFamily="2" charset="2"/>
              </a:rPr>
              <a:t>結論！できるだけキャッシュレス返金したほうが運営が楽！</a:t>
            </a:r>
            <a:endParaRPr lang="en-US" altLang="ja-JP" sz="2800" b="1" dirty="0">
              <a:solidFill>
                <a:srgbClr val="FF0000"/>
              </a:solidFill>
              <a:sym typeface="Wingdings" pitchFamily="2" charset="2"/>
            </a:endParaRPr>
          </a:p>
          <a:p>
            <a:endParaRPr lang="en-US" altLang="ja-JP" sz="2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0806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6EDEE-5A40-DAE6-2106-165A303C8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DA6B1B-8675-F25B-4E2B-FD6238B7B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12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３時限目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現金釣り銭機の操作</a:t>
            </a:r>
            <a:endParaRPr kumimoji="1" lang="ja-JP" altLang="en-US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663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35A5-B1A5-49BC-4024-C96A88CE7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新型つり銭機「RT-300」「RAD-300」、包装硬貨管理機「WD-300」">
            <a:extLst>
              <a:ext uri="{FF2B5EF4-FFF2-40B4-BE49-F238E27FC236}">
                <a16:creationId xmlns:a16="http://schemas.microsoft.com/office/drawing/2014/main" id="{900E8429-78EA-AE68-E864-DBED0AD2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178"/>
            <a:ext cx="5705043" cy="384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6002297-3FB6-6373-402E-F6856542C6A1}"/>
              </a:ext>
            </a:extLst>
          </p:cNvPr>
          <p:cNvSpPr txBox="1"/>
          <p:nvPr/>
        </p:nvSpPr>
        <p:spPr>
          <a:xfrm>
            <a:off x="168577" y="128723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紙幣と貨幣の入金・出金・つまり障害</a:t>
            </a:r>
            <a:endParaRPr kumimoji="1" lang="en-US" altLang="ja-JP" sz="4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B82535-A1BD-A817-3AAA-6A84764C0764}"/>
              </a:ext>
            </a:extLst>
          </p:cNvPr>
          <p:cNvSpPr txBox="1"/>
          <p:nvPr/>
        </p:nvSpPr>
        <p:spPr>
          <a:xfrm>
            <a:off x="5616852" y="1767512"/>
            <a:ext cx="612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https://www.youtube.com/watch?v=x5DhMgaMCy4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EF0C62-5AE5-36C7-9143-4973E969DE57}"/>
              </a:ext>
            </a:extLst>
          </p:cNvPr>
          <p:cNvSpPr txBox="1"/>
          <p:nvPr/>
        </p:nvSpPr>
        <p:spPr>
          <a:xfrm>
            <a:off x="4621078" y="5967491"/>
            <a:ext cx="612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https://www.youtube.com/watch?v=Nzzi5Lg4CfU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hlinkClick r:id="rId5"/>
            <a:extLst>
              <a:ext uri="{FF2B5EF4-FFF2-40B4-BE49-F238E27FC236}">
                <a16:creationId xmlns:a16="http://schemas.microsoft.com/office/drawing/2014/main" id="{3956EDD6-CC48-6D18-CA69-FFA0B1D064DD}"/>
              </a:ext>
            </a:extLst>
          </p:cNvPr>
          <p:cNvSpPr txBox="1"/>
          <p:nvPr/>
        </p:nvSpPr>
        <p:spPr>
          <a:xfrm>
            <a:off x="5680789" y="2212548"/>
            <a:ext cx="612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https://www.youtube.com/watch?v=a2YjWPD-jPw</a:t>
            </a:r>
          </a:p>
        </p:txBody>
      </p:sp>
      <p:sp>
        <p:nvSpPr>
          <p:cNvPr id="8" name="テキスト ボックス 7">
            <a:hlinkClick r:id="rId6"/>
            <a:extLst>
              <a:ext uri="{FF2B5EF4-FFF2-40B4-BE49-F238E27FC236}">
                <a16:creationId xmlns:a16="http://schemas.microsoft.com/office/drawing/2014/main" id="{2EB0391B-7208-B8CC-D4D7-A75C191DF56C}"/>
              </a:ext>
            </a:extLst>
          </p:cNvPr>
          <p:cNvSpPr txBox="1"/>
          <p:nvPr/>
        </p:nvSpPr>
        <p:spPr>
          <a:xfrm>
            <a:off x="5705043" y="4004683"/>
            <a:ext cx="612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https://www.youtube.com/watch?v=W0DN5Woluo8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1FA4DB-78E5-544E-9135-6884C98E369B}"/>
              </a:ext>
            </a:extLst>
          </p:cNvPr>
          <p:cNvSpPr txBox="1"/>
          <p:nvPr/>
        </p:nvSpPr>
        <p:spPr>
          <a:xfrm>
            <a:off x="5680789" y="1102739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/>
              <a:t>入金（下記の動画で学習）</a:t>
            </a:r>
            <a:endParaRPr kumimoji="1" lang="ja-JP" altLang="en-US" sz="3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FAED87-7AAC-19A3-30C7-FAF7D2042B19}"/>
              </a:ext>
            </a:extLst>
          </p:cNvPr>
          <p:cNvSpPr txBox="1"/>
          <p:nvPr/>
        </p:nvSpPr>
        <p:spPr>
          <a:xfrm>
            <a:off x="5705043" y="3374283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/>
              <a:t>出金（下記の動画で学習）</a:t>
            </a:r>
            <a:endParaRPr kumimoji="1" lang="ja-JP" altLang="en-US" sz="3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452DED-3B69-7ADC-E0E1-BB41AD0E498F}"/>
              </a:ext>
            </a:extLst>
          </p:cNvPr>
          <p:cNvSpPr txBox="1"/>
          <p:nvPr/>
        </p:nvSpPr>
        <p:spPr>
          <a:xfrm>
            <a:off x="4526627" y="5086541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/>
              <a:t>紙幣詰まり障害（下記の動画で学習）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563056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E238-ECBF-B8A4-DA32-31F237BFB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DF73C3-D16E-366C-C354-598842208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12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４時限目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店舗内ネットワーク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（マネージャーのみ受講）</a:t>
            </a:r>
            <a:endParaRPr kumimoji="1" lang="ja-JP" altLang="en-US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26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0599AA-0EA2-8F4C-2B52-10C981FF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57" y="3884965"/>
            <a:ext cx="1646398" cy="13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レシートプリンター TM-m30Ⅲ-H｜製品情報｜エプソン">
            <a:extLst>
              <a:ext uri="{FF2B5EF4-FFF2-40B4-BE49-F238E27FC236}">
                <a16:creationId xmlns:a16="http://schemas.microsoft.com/office/drawing/2014/main" id="{49F19911-7751-3794-AFFA-EA252704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345" y="3696088"/>
            <a:ext cx="2814978" cy="24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新型つり銭機「RT-300」「RAD-300」、包装硬貨管理機「WD-300」">
            <a:extLst>
              <a:ext uri="{FF2B5EF4-FFF2-40B4-BE49-F238E27FC236}">
                <a16:creationId xmlns:a16="http://schemas.microsoft.com/office/drawing/2014/main" id="{944A099B-B97F-A3CE-FB3B-C90BDA6F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52" y="4868064"/>
            <a:ext cx="2374757" cy="159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投資するならどっち？ビザとマスターカード、ライバル企業を徹底比較｜@DIME アットダイム">
            <a:extLst>
              <a:ext uri="{FF2B5EF4-FFF2-40B4-BE49-F238E27FC236}">
                <a16:creationId xmlns:a16="http://schemas.microsoft.com/office/drawing/2014/main" id="{719FA6A8-D8A2-4B63-25CB-AFC25EC3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29" y="5621894"/>
            <a:ext cx="1149329" cy="64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4ADF97-FEDC-4CB7-7E4B-61526E273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239" y="3585827"/>
            <a:ext cx="1476256" cy="397579"/>
          </a:xfrm>
          <a:prstGeom prst="rect">
            <a:avLst/>
          </a:prstGeom>
        </p:spPr>
      </p:pic>
      <p:cxnSp>
        <p:nvCxnSpPr>
          <p:cNvPr id="19" name="カギ線コネクタ 18">
            <a:extLst>
              <a:ext uri="{FF2B5EF4-FFF2-40B4-BE49-F238E27FC236}">
                <a16:creationId xmlns:a16="http://schemas.microsoft.com/office/drawing/2014/main" id="{17B82761-BA32-500A-B26B-A3E537BC4651}"/>
              </a:ext>
            </a:extLst>
          </p:cNvPr>
          <p:cNvCxnSpPr>
            <a:cxnSpLocks/>
            <a:stCxn id="54" idx="2"/>
            <a:endCxn id="51" idx="0"/>
          </p:cNvCxnSpPr>
          <p:nvPr/>
        </p:nvCxnSpPr>
        <p:spPr>
          <a:xfrm rot="5400000">
            <a:off x="1627549" y="1266351"/>
            <a:ext cx="1772556" cy="3464672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5A7660-538A-20F7-3258-8C794A95C95B}"/>
              </a:ext>
            </a:extLst>
          </p:cNvPr>
          <p:cNvSpPr txBox="1"/>
          <p:nvPr/>
        </p:nvSpPr>
        <p:spPr>
          <a:xfrm>
            <a:off x="7372826" y="4124110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免税バウチャーの印刷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kumimoji="1" lang="en-US" altLang="ja-JP" dirty="0" err="1">
                <a:latin typeface="Meiryo" panose="020B0604030504040204" pitchFamily="34" charset="-128"/>
                <a:ea typeface="Meiryo" panose="020B0604030504040204" pitchFamily="34" charset="-128"/>
              </a:rPr>
              <a:t>BlueTooth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接続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6193485-1AC3-6FE8-8B1C-18CA12FEA30F}"/>
              </a:ext>
            </a:extLst>
          </p:cNvPr>
          <p:cNvSpPr txBox="1"/>
          <p:nvPr/>
        </p:nvSpPr>
        <p:spPr>
          <a:xfrm>
            <a:off x="6079269" y="6305771"/>
            <a:ext cx="26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キャッシュレス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返金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1A4450D-45EA-0E73-F482-8F9600661EC9}"/>
              </a:ext>
            </a:extLst>
          </p:cNvPr>
          <p:cNvSpPr txBox="1"/>
          <p:nvPr/>
        </p:nvSpPr>
        <p:spPr>
          <a:xfrm>
            <a:off x="1613580" y="630530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キャッシュ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返金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3" name="図 42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B2944816-2B03-56FE-9887-54A750FC9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076" y="5587493"/>
            <a:ext cx="607825" cy="619837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7E98AF2-5271-AD79-5BDF-0BB68611CE9F}"/>
              </a:ext>
            </a:extLst>
          </p:cNvPr>
          <p:cNvSpPr txBox="1"/>
          <p:nvPr/>
        </p:nvSpPr>
        <p:spPr>
          <a:xfrm>
            <a:off x="9710504" y="3770685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②</a:t>
            </a:r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小型プリンタ</a:t>
            </a:r>
            <a:endParaRPr kumimoji="1"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 TM-m30</a:t>
            </a:r>
            <a:endParaRPr kumimoji="1" lang="ja-JP" altLang="en-US" sz="12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FCE741D-C792-89CB-F5D0-26F1B91F3B26}"/>
              </a:ext>
            </a:extLst>
          </p:cNvPr>
          <p:cNvSpPr txBox="1"/>
          <p:nvPr/>
        </p:nvSpPr>
        <p:spPr>
          <a:xfrm>
            <a:off x="5098667" y="4951342"/>
            <a:ext cx="27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Softbank </a:t>
            </a:r>
          </a:p>
          <a:p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免税アプリ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端末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 SIM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入り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9832332-3501-DA83-F381-3254A282B2E8}"/>
              </a:ext>
            </a:extLst>
          </p:cNvPr>
          <p:cNvSpPr txBox="1"/>
          <p:nvPr/>
        </p:nvSpPr>
        <p:spPr>
          <a:xfrm>
            <a:off x="0" y="5806727"/>
            <a:ext cx="2010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③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Glory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釣り銭機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RAD/RT-N300</a:t>
            </a:r>
          </a:p>
          <a:p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94E507A-24F0-88E3-60A6-5096EBB63FBE}"/>
              </a:ext>
            </a:extLst>
          </p:cNvPr>
          <p:cNvSpPr txBox="1"/>
          <p:nvPr/>
        </p:nvSpPr>
        <p:spPr>
          <a:xfrm>
            <a:off x="168577" y="128723"/>
            <a:ext cx="7957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免税一括カウンターに必要な機材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現行制度：下記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①〜④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が必要。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新制度：　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①②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が必要。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はスマホやタブレットでも</a:t>
            </a:r>
            <a:r>
              <a:rPr kumimoji="1"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OK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。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③④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は不要。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1" name="図 50" descr="屋内, 座る, 写真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100A2BA-A1F3-20F1-E7C2-99A326373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339" y="3884965"/>
            <a:ext cx="568304" cy="96715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CB7F25E-8263-BDCF-75DF-95C7E33495E6}"/>
              </a:ext>
            </a:extLst>
          </p:cNvPr>
          <p:cNvSpPr txBox="1"/>
          <p:nvPr/>
        </p:nvSpPr>
        <p:spPr>
          <a:xfrm>
            <a:off x="1058294" y="4082904"/>
            <a:ext cx="3097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釣り銭機中継機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SB-H50</a:t>
            </a:r>
          </a:p>
          <a:p>
            <a:r>
              <a:rPr lang="en-US" altLang="ja-JP" b="1" dirty="0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192.168.128.119(</a:t>
            </a:r>
            <a:r>
              <a:rPr lang="ja-JP" altLang="en-US" b="1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大阪）</a:t>
            </a:r>
            <a:endParaRPr lang="en-US" altLang="ja-JP" b="1" dirty="0">
              <a:highlight>
                <a:srgbClr val="FFFF00"/>
              </a:highlight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4" name="図 53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D02E7DF-E4BB-44D1-F219-AE2CBC2AC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8573" y="1487280"/>
            <a:ext cx="875180" cy="62512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2419707-6E7B-DEA3-022D-CACD372BE89A}"/>
              </a:ext>
            </a:extLst>
          </p:cNvPr>
          <p:cNvSpPr txBox="1"/>
          <p:nvPr/>
        </p:nvSpPr>
        <p:spPr>
          <a:xfrm>
            <a:off x="2561902" y="1501731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AU</a:t>
            </a:r>
          </a:p>
          <a:p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ホームルータ</a:t>
            </a:r>
            <a:endParaRPr kumimoji="1"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ルータ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ー</a:t>
            </a:r>
            <a:endParaRPr kumimoji="1" lang="ja-JP" altLang="en-US" sz="12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4" name="カギ線コネクタ 3">
            <a:extLst>
              <a:ext uri="{FF2B5EF4-FFF2-40B4-BE49-F238E27FC236}">
                <a16:creationId xmlns:a16="http://schemas.microsoft.com/office/drawing/2014/main" id="{373193E2-720B-28EA-14C4-EBA8A38E6B48}"/>
              </a:ext>
            </a:extLst>
          </p:cNvPr>
          <p:cNvCxnSpPr>
            <a:cxnSpLocks/>
            <a:stCxn id="51" idx="2"/>
            <a:endCxn id="1030" idx="1"/>
          </p:cNvCxnSpPr>
          <p:nvPr/>
        </p:nvCxnSpPr>
        <p:spPr>
          <a:xfrm rot="16200000" flipH="1">
            <a:off x="770954" y="4862651"/>
            <a:ext cx="815934" cy="794861"/>
          </a:xfrm>
          <a:prstGeom prst="bentConnector2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カギ線コネクタ 19">
            <a:extLst>
              <a:ext uri="{FF2B5EF4-FFF2-40B4-BE49-F238E27FC236}">
                <a16:creationId xmlns:a16="http://schemas.microsoft.com/office/drawing/2014/main" id="{15A53B2A-8361-A309-9B3A-2E8C00A74054}"/>
              </a:ext>
            </a:extLst>
          </p:cNvPr>
          <p:cNvCxnSpPr>
            <a:cxnSpLocks/>
            <a:stCxn id="1026" idx="0"/>
            <a:endCxn id="54" idx="2"/>
          </p:cNvCxnSpPr>
          <p:nvPr/>
        </p:nvCxnSpPr>
        <p:spPr>
          <a:xfrm rot="16200000" flipV="1">
            <a:off x="4449382" y="1909190"/>
            <a:ext cx="1772556" cy="2178993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カギ線コネクタ 37">
            <a:extLst>
              <a:ext uri="{FF2B5EF4-FFF2-40B4-BE49-F238E27FC236}">
                <a16:creationId xmlns:a16="http://schemas.microsoft.com/office/drawing/2014/main" id="{39F39E02-5290-C889-525E-07419234C6C4}"/>
              </a:ext>
            </a:extLst>
          </p:cNvPr>
          <p:cNvCxnSpPr>
            <a:cxnSpLocks/>
            <a:stCxn id="1026" idx="3"/>
          </p:cNvCxnSpPr>
          <p:nvPr/>
        </p:nvCxnSpPr>
        <p:spPr>
          <a:xfrm flipV="1">
            <a:off x="7248355" y="4579736"/>
            <a:ext cx="2952549" cy="1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Wi-Fiとは何の略？ | CORSAIR">
            <a:extLst>
              <a:ext uri="{FF2B5EF4-FFF2-40B4-BE49-F238E27FC236}">
                <a16:creationId xmlns:a16="http://schemas.microsoft.com/office/drawing/2014/main" id="{634F82D6-820B-2129-B161-AABF9323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74" y="2001703"/>
            <a:ext cx="1281379" cy="7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4A7FC9-E044-8FE9-9374-D5E84A0782C9}"/>
              </a:ext>
            </a:extLst>
          </p:cNvPr>
          <p:cNvSpPr txBox="1"/>
          <p:nvPr/>
        </p:nvSpPr>
        <p:spPr>
          <a:xfrm>
            <a:off x="1379348" y="25885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ケーブル接続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289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06E8-1E2B-F145-ED30-1D2BC39D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0B426B23-3E0D-657D-F0A6-8096D57E3078}"/>
              </a:ext>
            </a:extLst>
          </p:cNvPr>
          <p:cNvSpPr txBox="1">
            <a:spLocks/>
          </p:cNvSpPr>
          <p:nvPr/>
        </p:nvSpPr>
        <p:spPr>
          <a:xfrm>
            <a:off x="176149" y="1199409"/>
            <a:ext cx="12257315" cy="526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endParaRPr lang="en-US" altLang="ja-JP" sz="5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7C72254-A7FF-D2AE-71F2-60CCB3643578}"/>
              </a:ext>
            </a:extLst>
          </p:cNvPr>
          <p:cNvSpPr txBox="1">
            <a:spLocks/>
          </p:cNvSpPr>
          <p:nvPr/>
        </p:nvSpPr>
        <p:spPr>
          <a:xfrm>
            <a:off x="328549" y="878083"/>
            <a:ext cx="11687302" cy="526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つの機器の電源が入っていることを確認。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中継機の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セットアップボタン（ボタン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9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）を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秒間、押す。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青ランプ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3/4/5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が点滅し、その後、ランプ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だけの点滅になる。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中継機貼付の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QR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コードをスマホカメラで読取後にスマホブラウザを起動すると、中継機設定サイト（ページ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参照）が表示。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設定サイトへのアクセスに成功すると、ランプ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が点滅から常時点灯に変化する。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右上の扉アイコンを押し、ログインページへ移動。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ログオンページにおいて、中継機貼付のパスワード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[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XE4N000143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]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を入力し中継機内にログイン。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設定サイトメニューにおいて、無線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LAN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ボタンを選択。 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SSID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リストからドコモホームルーターの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SSID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を選択。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AU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ルーターの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SSID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のパスワード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【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　　　　　　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】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を入力。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中継機が自動的に再起動（ランプ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3/4/5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が全て点滅）しランプ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4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だけの点灯となれば、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無線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LAN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　　　　　　　　　　　　　　　 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接続の成功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！！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すべて終了したら、画面右上にあるドアアイコンからログオフ。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46BCE32-DB56-0AA6-4F80-F007DB442621}"/>
              </a:ext>
            </a:extLst>
          </p:cNvPr>
          <p:cNvSpPr txBox="1">
            <a:spLocks/>
          </p:cNvSpPr>
          <p:nvPr/>
        </p:nvSpPr>
        <p:spPr>
          <a:xfrm>
            <a:off x="176149" y="125682"/>
            <a:ext cx="10515600" cy="66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AU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ルーター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と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中継機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との接続方法</a:t>
            </a:r>
          </a:p>
        </p:txBody>
      </p:sp>
    </p:spTree>
    <p:extLst>
      <p:ext uri="{BB962C8B-B14F-4D97-AF65-F5344CB8AC3E}">
        <p14:creationId xmlns:p14="http://schemas.microsoft.com/office/powerpoint/2010/main" val="1018821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845F1FCF-82D3-6895-79F8-B7D7EDE52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506" y="1062841"/>
            <a:ext cx="1842566" cy="399010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pic>
        <p:nvPicPr>
          <p:cNvPr id="11" name="図 10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5E50534-5729-17ED-C182-A7C714173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62" y="1065810"/>
            <a:ext cx="1842566" cy="399010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10B8E17-250E-6F24-3801-9B66C80F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494" y="1065810"/>
            <a:ext cx="1842566" cy="399010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pic>
        <p:nvPicPr>
          <p:cNvPr id="17" name="図 1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B363F38-3F64-2B55-332E-86B1C176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188" y="1086592"/>
            <a:ext cx="1842566" cy="399010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DA76F8-A021-E5CD-C182-7C77E5AA35B2}"/>
              </a:ext>
            </a:extLst>
          </p:cNvPr>
          <p:cNvSpPr txBox="1"/>
          <p:nvPr/>
        </p:nvSpPr>
        <p:spPr>
          <a:xfrm>
            <a:off x="2841494" y="5076701"/>
            <a:ext cx="1842566" cy="857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⑧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設定サイトメニューにおいて、無線</a:t>
            </a: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LAN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ボタンを選択。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E69D480-40D8-D7FD-BBB3-771122FE1E52}"/>
              </a:ext>
            </a:extLst>
          </p:cNvPr>
          <p:cNvSpPr txBox="1"/>
          <p:nvPr/>
        </p:nvSpPr>
        <p:spPr>
          <a:xfrm>
            <a:off x="5088188" y="5076701"/>
            <a:ext cx="1842566" cy="857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⑨SSID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リストから接続したい</a:t>
            </a: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SSID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を選択。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A446C30-B9AA-7567-3693-A7ACCA29BFE6}"/>
              </a:ext>
            </a:extLst>
          </p:cNvPr>
          <p:cNvSpPr txBox="1"/>
          <p:nvPr/>
        </p:nvSpPr>
        <p:spPr>
          <a:xfrm>
            <a:off x="7261262" y="5097483"/>
            <a:ext cx="1842566" cy="59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⑩SSID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のパスワードを入力する。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DDA95E3-D30D-8ECA-BACB-5CCE3560126E}"/>
              </a:ext>
            </a:extLst>
          </p:cNvPr>
          <p:cNvSpPr txBox="1"/>
          <p:nvPr/>
        </p:nvSpPr>
        <p:spPr>
          <a:xfrm>
            <a:off x="9288242" y="5076701"/>
            <a:ext cx="1904830" cy="1678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⑪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中継機が自動的に再起動（ランプ</a:t>
            </a: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3/4/5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が全て点滅）しランプ</a:t>
            </a: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4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だけの点灯となれば、</a:t>
            </a:r>
            <a:r>
              <a:rPr lang="ja-JP" altLang="en-US" sz="1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無線</a:t>
            </a:r>
            <a:r>
              <a:rPr lang="en-US" altLang="ja-JP" sz="14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LAN</a:t>
            </a:r>
            <a:r>
              <a:rPr lang="ja-JP" altLang="en-US" sz="1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　　　　　　　　　　　　　　　 </a:t>
            </a:r>
            <a:r>
              <a:rPr lang="en-US" altLang="ja-JP" sz="14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lang="ja-JP" altLang="en-US" sz="1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接続成功！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20000"/>
              </a:lnSpc>
            </a:pPr>
            <a:endParaRPr lang="en-US" altLang="ja-JP" sz="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0" name="図 29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55B93017-F45A-57EC-ED1F-43EA86BCD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21" y="1086591"/>
            <a:ext cx="1842565" cy="3990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BB66B46-545D-E523-86E3-2EBD40C8A0AC}"/>
              </a:ext>
            </a:extLst>
          </p:cNvPr>
          <p:cNvSpPr txBox="1"/>
          <p:nvPr/>
        </p:nvSpPr>
        <p:spPr>
          <a:xfrm>
            <a:off x="668421" y="5097478"/>
            <a:ext cx="1842565" cy="1374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⑦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ログオンページにおいて、中継機貼付のパスワードを入力し中継機内にログイン。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0D6145-5A6D-1941-343C-C99B31E79A20}"/>
              </a:ext>
            </a:extLst>
          </p:cNvPr>
          <p:cNvSpPr txBox="1">
            <a:spLocks/>
          </p:cNvSpPr>
          <p:nvPr/>
        </p:nvSpPr>
        <p:spPr>
          <a:xfrm>
            <a:off x="176149" y="125682"/>
            <a:ext cx="10515600" cy="66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ドコモホームルーターと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中継機との接続方法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0DCF44-308F-417D-DB0E-BFD20C65FE0E}"/>
              </a:ext>
            </a:extLst>
          </p:cNvPr>
          <p:cNvSpPr txBox="1"/>
          <p:nvPr/>
        </p:nvSpPr>
        <p:spPr>
          <a:xfrm>
            <a:off x="437920" y="647170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>
                <a:latin typeface="Meiryo" panose="020B0604030504040204" pitchFamily="34" charset="-128"/>
                <a:ea typeface="Meiryo" panose="020B0604030504040204" pitchFamily="34" charset="-128"/>
              </a:rPr>
              <a:t>中継機貼付のパスワード</a:t>
            </a:r>
            <a:r>
              <a:rPr lang="en-US" altLang="ja-JP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[</a:t>
            </a:r>
            <a:r>
              <a:rPr lang="en-US" altLang="ja-JP" sz="18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XE4N000143</a:t>
            </a:r>
            <a:r>
              <a:rPr lang="en-US" altLang="ja-JP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]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551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3254BBEF-E042-DF79-FE09-804A81550F77}"/>
              </a:ext>
            </a:extLst>
          </p:cNvPr>
          <p:cNvSpPr txBox="1">
            <a:spLocks/>
          </p:cNvSpPr>
          <p:nvPr/>
        </p:nvSpPr>
        <p:spPr>
          <a:xfrm>
            <a:off x="176150" y="1199409"/>
            <a:ext cx="11770428" cy="5260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つの機器の電源が入っていることを確認。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中継機の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Wi-Fi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セットアップボタン（ボタン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9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。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P.26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参照。）を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秒間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押す。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青ランプ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3/4/5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が点滅し、その後、ランプ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だけの点滅になる。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中継機貼付の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QR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コードをスマホカメラで読取後、ブラウザを起動すると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中継機設定サイト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が表示。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設定サイトへのアクセスに成功すると、ランプ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点滅から点灯に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変化する。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右上の扉アイコンを押し、ログインページへ移動。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ログオンページにおいて中継機貼付のパスワード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[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XE4N000143</a:t>
            </a:r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]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を入力し中継機内にログイン。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詳細サイトメニューにおいて、詳細設定ボタンを選択。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画面右上メニューアイコン＞情報確認＞ネットワーク情報を選択。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ネットワーク情報ページの中央付近に、</a:t>
            </a:r>
            <a:r>
              <a:rPr lang="en-US" altLang="ja-JP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IP</a:t>
            </a:r>
            <a:r>
              <a:rPr lang="ja-JP" altLang="en-US" sz="2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アドレスの表示あり</a:t>
            </a: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000" b="1">
                <a:latin typeface="Meiryo" panose="020B0604030504040204" pitchFamily="34" charset="-128"/>
                <a:ea typeface="Meiryo" panose="020B0604030504040204" pitchFamily="34" charset="-128"/>
              </a:rPr>
              <a:t>確認完了したら、画面右上にあるドアアイコンからログオフ。</a:t>
            </a:r>
            <a:endParaRPr lang="en-US" altLang="ja-JP" sz="2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1DCA63C-7C66-7858-9C71-C6DBD8BF74C1}"/>
              </a:ext>
            </a:extLst>
          </p:cNvPr>
          <p:cNvSpPr txBox="1">
            <a:spLocks/>
          </p:cNvSpPr>
          <p:nvPr/>
        </p:nvSpPr>
        <p:spPr>
          <a:xfrm>
            <a:off x="176150" y="211777"/>
            <a:ext cx="10515600" cy="66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中継機の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IP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アドレスの確認方法</a:t>
            </a:r>
          </a:p>
        </p:txBody>
      </p:sp>
    </p:spTree>
    <p:extLst>
      <p:ext uri="{BB962C8B-B14F-4D97-AF65-F5344CB8AC3E}">
        <p14:creationId xmlns:p14="http://schemas.microsoft.com/office/powerpoint/2010/main" val="362610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0676F69B-8FF5-71F5-9516-6A881211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882" y="1223159"/>
            <a:ext cx="1702165" cy="36860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E362501-B4FE-A4E1-EA66-F3F2807E2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612" y="1223158"/>
            <a:ext cx="1702165" cy="36860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図 18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4C84B9F-5C87-DF19-DE17-87031BA6F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52" y="1223159"/>
            <a:ext cx="1702165" cy="36860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29C81F3-0A59-EB4D-1130-08A450309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772" y="1223159"/>
            <a:ext cx="1702165" cy="36860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図 1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A60154B-1A8E-9382-A295-51A58B393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392" y="1223158"/>
            <a:ext cx="2257705" cy="4889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図 34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66275B82-4667-2B2D-FAB7-CCC3670E0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9" y="1223158"/>
            <a:ext cx="1702165" cy="36860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7153131-9D66-C7E7-AC3B-8C6EA6EB5C89}"/>
              </a:ext>
            </a:extLst>
          </p:cNvPr>
          <p:cNvSpPr txBox="1"/>
          <p:nvPr/>
        </p:nvSpPr>
        <p:spPr>
          <a:xfrm>
            <a:off x="16118" y="5032165"/>
            <a:ext cx="1842565" cy="1374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⑦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ログオンページにおいて、中継機貼付のパスワードを入力し中継機内にログイン。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4D236BA-1A05-A7C4-2341-FF637C61C9F7}"/>
              </a:ext>
            </a:extLst>
          </p:cNvPr>
          <p:cNvSpPr txBox="1"/>
          <p:nvPr/>
        </p:nvSpPr>
        <p:spPr>
          <a:xfrm>
            <a:off x="2032612" y="5032165"/>
            <a:ext cx="1702165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⑧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設定サイトメニューにおいて、詳細設定ボタンを選択。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81E8528-391F-8C69-59C8-BBD1CB8DA1B5}"/>
              </a:ext>
            </a:extLst>
          </p:cNvPr>
          <p:cNvSpPr txBox="1"/>
          <p:nvPr/>
        </p:nvSpPr>
        <p:spPr>
          <a:xfrm>
            <a:off x="3975758" y="5036216"/>
            <a:ext cx="3640210" cy="59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⑨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画面右上メニューアイコン＞情報確認＞ネットワーク情報を選択。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B962782-C56C-576E-3F18-21D17FC25D8B}"/>
              </a:ext>
            </a:extLst>
          </p:cNvPr>
          <p:cNvSpPr txBox="1"/>
          <p:nvPr/>
        </p:nvSpPr>
        <p:spPr>
          <a:xfrm>
            <a:off x="7896772" y="5032165"/>
            <a:ext cx="1702165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>
                <a:latin typeface="Meiryo" panose="020B0604030504040204" pitchFamily="34" charset="-128"/>
                <a:ea typeface="Meiryo" panose="020B0604030504040204" pitchFamily="34" charset="-128"/>
              </a:rPr>
              <a:t>⑩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ネットワーク情報ページの中央付近に、</a:t>
            </a:r>
            <a:r>
              <a:rPr lang="en-US" altLang="ja-JP" sz="14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IP</a:t>
            </a:r>
            <a:r>
              <a:rPr lang="ja-JP" altLang="en-US" sz="1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アドレスの表示あり</a:t>
            </a:r>
            <a:r>
              <a:rPr lang="ja-JP" altLang="en-US" sz="1400" b="1">
                <a:latin typeface="Meiryo" panose="020B0604030504040204" pitchFamily="34" charset="-128"/>
                <a:ea typeface="Meiryo" panose="020B0604030504040204" pitchFamily="34" charset="-128"/>
              </a:rPr>
              <a:t>。</a:t>
            </a:r>
            <a:endParaRPr lang="en-US" altLang="ja-JP" sz="1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2" name="タイトル 1">
            <a:extLst>
              <a:ext uri="{FF2B5EF4-FFF2-40B4-BE49-F238E27FC236}">
                <a16:creationId xmlns:a16="http://schemas.microsoft.com/office/drawing/2014/main" id="{5DAB4CF5-0CF5-CB60-531F-9F60AECCCDE7}"/>
              </a:ext>
            </a:extLst>
          </p:cNvPr>
          <p:cNvSpPr txBox="1">
            <a:spLocks/>
          </p:cNvSpPr>
          <p:nvPr/>
        </p:nvSpPr>
        <p:spPr>
          <a:xfrm>
            <a:off x="176150" y="211777"/>
            <a:ext cx="10515600" cy="66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中継機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の</a:t>
            </a:r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IP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アドレスの確認方法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37AC90-783B-764F-454C-4E8687819846}"/>
              </a:ext>
            </a:extLst>
          </p:cNvPr>
          <p:cNvSpPr txBox="1"/>
          <p:nvPr/>
        </p:nvSpPr>
        <p:spPr>
          <a:xfrm>
            <a:off x="86319" y="646155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>
                <a:latin typeface="Meiryo" panose="020B0604030504040204" pitchFamily="34" charset="-128"/>
                <a:ea typeface="Meiryo" panose="020B0604030504040204" pitchFamily="34" charset="-128"/>
              </a:rPr>
              <a:t>中継機貼付のパスワード</a:t>
            </a:r>
            <a:r>
              <a:rPr lang="en-US" altLang="ja-JP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[</a:t>
            </a:r>
            <a:r>
              <a:rPr lang="en-US" altLang="ja-JP" sz="18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XE4N000143</a:t>
            </a:r>
            <a:r>
              <a:rPr lang="en-US" altLang="ja-JP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]</a:t>
            </a:r>
            <a:endParaRPr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94086426-7107-9FA8-F44C-8F4AC6309EB8}"/>
              </a:ext>
            </a:extLst>
          </p:cNvPr>
          <p:cNvSpPr/>
          <p:nvPr/>
        </p:nvSpPr>
        <p:spPr>
          <a:xfrm>
            <a:off x="9736193" y="3066191"/>
            <a:ext cx="2157926" cy="550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14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E063-6AFA-97A5-BC03-529F493AF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4602F91A-0906-0BFD-6ABD-5FE5FE74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257" y="4329458"/>
            <a:ext cx="4994318" cy="2528542"/>
          </a:xfrm>
          <a:prstGeom prst="rect">
            <a:avLst/>
          </a:prstGeom>
        </p:spPr>
      </p:pic>
      <p:pic>
        <p:nvPicPr>
          <p:cNvPr id="9" name="図 8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64088315-5FE9-E6E9-C684-511ABB73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57" y="693062"/>
            <a:ext cx="4994318" cy="36709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FD0BD9-627A-9482-B9F0-B5B972E0D301}"/>
              </a:ext>
            </a:extLst>
          </p:cNvPr>
          <p:cNvSpPr txBox="1"/>
          <p:nvPr/>
        </p:nvSpPr>
        <p:spPr>
          <a:xfrm>
            <a:off x="269422" y="68076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/>
              <a:t>免税できる資格（来店が多い順）</a:t>
            </a:r>
            <a:endParaRPr kumimoji="1" lang="ja-JP" altLang="en-US" sz="32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AC2E9B-E93A-3340-763E-DDC07B5418FD}"/>
              </a:ext>
            </a:extLst>
          </p:cNvPr>
          <p:cNvSpPr txBox="1"/>
          <p:nvPr/>
        </p:nvSpPr>
        <p:spPr>
          <a:xfrm>
            <a:off x="269422" y="1761895"/>
            <a:ext cx="635294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800" b="1">
                <a:solidFill>
                  <a:srgbClr val="00B050"/>
                </a:solidFill>
              </a:rPr>
              <a:t>短期滞在</a:t>
            </a:r>
            <a:r>
              <a:rPr lang="en-US" altLang="ja-JP" sz="2800" b="1" dirty="0">
                <a:solidFill>
                  <a:srgbClr val="00B050"/>
                </a:solidFill>
              </a:rPr>
              <a:t>(90%</a:t>
            </a:r>
            <a:r>
              <a:rPr lang="ja-JP" altLang="en-US" sz="2800" b="1">
                <a:solidFill>
                  <a:srgbClr val="00B050"/>
                </a:solidFill>
              </a:rPr>
              <a:t>）</a:t>
            </a:r>
            <a:r>
              <a:rPr lang="en-US" altLang="ja-JP" sz="2800" b="1" dirty="0">
                <a:solidFill>
                  <a:srgbClr val="00B050"/>
                </a:solidFill>
              </a:rPr>
              <a:t>		P</a:t>
            </a:r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>
                <a:solidFill>
                  <a:srgbClr val="FF0000"/>
                </a:solidFill>
              </a:rPr>
              <a:t>非居住者日本人（</a:t>
            </a:r>
            <a:r>
              <a:rPr lang="en-US" altLang="ja-JP" sz="2800" b="1" dirty="0">
                <a:solidFill>
                  <a:srgbClr val="FF0000"/>
                </a:solidFill>
              </a:rPr>
              <a:t>5%)	P</a:t>
            </a:r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>
                <a:solidFill>
                  <a:srgbClr val="0070C0"/>
                </a:solidFill>
              </a:rPr>
              <a:t>乗員上陸許可書</a:t>
            </a:r>
            <a:r>
              <a:rPr lang="en-US" altLang="ja-JP" sz="2800" b="1" dirty="0">
                <a:solidFill>
                  <a:srgbClr val="0070C0"/>
                </a:solidFill>
              </a:rPr>
              <a:t>(3%)         J</a:t>
            </a:r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>
                <a:solidFill>
                  <a:srgbClr val="0070C0"/>
                </a:solidFill>
              </a:rPr>
              <a:t>船舶観光上陸許可書</a:t>
            </a:r>
            <a:r>
              <a:rPr lang="en-US" altLang="ja-JP" sz="2800" b="1" dirty="0">
                <a:solidFill>
                  <a:srgbClr val="0070C0"/>
                </a:solidFill>
              </a:rPr>
              <a:t>(2%)  J</a:t>
            </a:r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>
                <a:solidFill>
                  <a:srgbClr val="00B050"/>
                </a:solidFill>
              </a:rPr>
              <a:t>外交・公用</a:t>
            </a:r>
            <a:r>
              <a:rPr lang="en-US" altLang="ja-JP" sz="2800" b="1" dirty="0">
                <a:solidFill>
                  <a:srgbClr val="00B050"/>
                </a:solidFill>
              </a:rPr>
              <a:t> 			P</a:t>
            </a:r>
            <a:endParaRPr lang="en-US" altLang="ja-JP" sz="2800" b="1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800" b="1" dirty="0">
                <a:solidFill>
                  <a:srgbClr val="00B050"/>
                </a:solidFill>
              </a:rPr>
              <a:t>SOFA</a:t>
            </a:r>
            <a:r>
              <a:rPr lang="ja-JP" altLang="en-US" sz="2800" b="1">
                <a:solidFill>
                  <a:srgbClr val="00B050"/>
                </a:solidFill>
              </a:rPr>
              <a:t>（米軍関係者）</a:t>
            </a:r>
            <a:r>
              <a:rPr lang="en-US" altLang="ja-JP" sz="2800" b="1" dirty="0">
                <a:solidFill>
                  <a:srgbClr val="00B050"/>
                </a:solidFill>
              </a:rPr>
              <a:t>	P</a:t>
            </a:r>
            <a:endParaRPr lang="en-US" altLang="ja-JP" sz="2800" b="1" dirty="0">
              <a:solidFill>
                <a:srgbClr val="0070C0"/>
              </a:solidFill>
            </a:endParaRPr>
          </a:p>
          <a:p>
            <a:endParaRPr lang="en-US" altLang="ja-JP" sz="2000" b="1" dirty="0"/>
          </a:p>
          <a:p>
            <a:r>
              <a:rPr lang="en-US" altLang="ja-JP" sz="2000" b="1" u="sng" dirty="0"/>
              <a:t>*1,2,3,4</a:t>
            </a:r>
            <a:r>
              <a:rPr lang="ja-JP" altLang="en-US" sz="2000" b="1" u="sng"/>
              <a:t>は入国日から６ヶ月以内なら免税</a:t>
            </a:r>
            <a:r>
              <a:rPr lang="en-US" altLang="ja-JP" sz="2000" b="1" u="sng" dirty="0"/>
              <a:t>OK</a:t>
            </a:r>
            <a:r>
              <a:rPr lang="ja-JP" altLang="en-US" sz="2000" b="1" u="sng"/>
              <a:t>。</a:t>
            </a:r>
            <a:endParaRPr lang="en-US" altLang="ja-JP" sz="2000" b="1" u="sng" dirty="0"/>
          </a:p>
          <a:p>
            <a:r>
              <a:rPr lang="en-US" altLang="ja-JP" sz="2000" b="1" u="sng" dirty="0"/>
              <a:t>*5,6</a:t>
            </a:r>
            <a:r>
              <a:rPr lang="ja-JP" altLang="en-US" sz="2000" b="1" u="sng"/>
              <a:t>は無期限に免税</a:t>
            </a:r>
            <a:r>
              <a:rPr lang="en-US" altLang="ja-JP" sz="2000" b="1" u="sng" dirty="0"/>
              <a:t>OK</a:t>
            </a:r>
            <a:r>
              <a:rPr lang="ja-JP" altLang="en-US" sz="2000" b="1" u="sng"/>
              <a:t>。</a:t>
            </a:r>
            <a:endParaRPr lang="en-US" altLang="ja-JP" sz="2000" b="1" u="sng" dirty="0"/>
          </a:p>
          <a:p>
            <a:endParaRPr lang="en-US" altLang="ja-JP" sz="2800" b="1" dirty="0"/>
          </a:p>
          <a:p>
            <a:r>
              <a:rPr lang="en-US" altLang="ja-JP" sz="3600" b="1" dirty="0"/>
              <a:t>P </a:t>
            </a:r>
            <a:r>
              <a:rPr lang="ja-JP" altLang="en-US" sz="3600" b="1"/>
              <a:t>パスポート</a:t>
            </a:r>
            <a:endParaRPr lang="en-US" altLang="ja-JP" sz="3600" b="1" dirty="0"/>
          </a:p>
          <a:p>
            <a:r>
              <a:rPr lang="en-US" altLang="ja-JP" sz="3600" b="1" dirty="0"/>
              <a:t>J  </a:t>
            </a:r>
            <a:r>
              <a:rPr lang="ja-JP" altLang="en-US" sz="3600" b="1"/>
              <a:t>上陸許可書</a:t>
            </a:r>
            <a:endParaRPr lang="en-US" altLang="ja-JP" sz="3600" b="1" dirty="0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E7893A9D-E222-78EB-FBB1-7F128A578C52}"/>
              </a:ext>
            </a:extLst>
          </p:cNvPr>
          <p:cNvSpPr/>
          <p:nvPr/>
        </p:nvSpPr>
        <p:spPr>
          <a:xfrm>
            <a:off x="5856268" y="1349259"/>
            <a:ext cx="345989" cy="29238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AE5F16A1-7EAE-827F-9281-CBECA928292D}"/>
              </a:ext>
            </a:extLst>
          </p:cNvPr>
          <p:cNvSpPr/>
          <p:nvPr/>
        </p:nvSpPr>
        <p:spPr>
          <a:xfrm>
            <a:off x="5856268" y="1627489"/>
            <a:ext cx="345989" cy="29238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56E73EBF-F5C9-3B2E-E2F6-CC69B9116C39}"/>
              </a:ext>
            </a:extLst>
          </p:cNvPr>
          <p:cNvSpPr/>
          <p:nvPr/>
        </p:nvSpPr>
        <p:spPr>
          <a:xfrm>
            <a:off x="5856268" y="2742442"/>
            <a:ext cx="345989" cy="29238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838F22E2-113E-2083-DB21-5AC592D47CD4}"/>
              </a:ext>
            </a:extLst>
          </p:cNvPr>
          <p:cNvSpPr/>
          <p:nvPr/>
        </p:nvSpPr>
        <p:spPr>
          <a:xfrm>
            <a:off x="5867789" y="5035390"/>
            <a:ext cx="345989" cy="2923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3B4092BF-85A4-BD1B-17E8-6C5E39D1E350}"/>
              </a:ext>
            </a:extLst>
          </p:cNvPr>
          <p:cNvSpPr/>
          <p:nvPr/>
        </p:nvSpPr>
        <p:spPr>
          <a:xfrm>
            <a:off x="5860264" y="3429000"/>
            <a:ext cx="345989" cy="2923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95432B4D-FD65-EFCD-4C88-9AD0012A9169}"/>
              </a:ext>
            </a:extLst>
          </p:cNvPr>
          <p:cNvSpPr/>
          <p:nvPr/>
        </p:nvSpPr>
        <p:spPr>
          <a:xfrm>
            <a:off x="5856268" y="3672481"/>
            <a:ext cx="345989" cy="2923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362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3382D938-A561-116F-4E62-CC34D22A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03286" y="1118571"/>
            <a:ext cx="4155415" cy="5130143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B2234E9C-759D-B510-8040-71B4F60116C0}"/>
              </a:ext>
            </a:extLst>
          </p:cNvPr>
          <p:cNvSpPr txBox="1">
            <a:spLocks/>
          </p:cNvSpPr>
          <p:nvPr/>
        </p:nvSpPr>
        <p:spPr>
          <a:xfrm>
            <a:off x="1992083" y="509313"/>
            <a:ext cx="4246671" cy="66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中継機（大阪）</a:t>
            </a:r>
          </a:p>
        </p:txBody>
      </p:sp>
      <p:sp>
        <p:nvSpPr>
          <p:cNvPr id="2" name="円/楕円 1">
            <a:extLst>
              <a:ext uri="{FF2B5EF4-FFF2-40B4-BE49-F238E27FC236}">
                <a16:creationId xmlns:a16="http://schemas.microsoft.com/office/drawing/2014/main" id="{CF5989DE-07E2-3DCB-6108-04F115D7610D}"/>
              </a:ext>
            </a:extLst>
          </p:cNvPr>
          <p:cNvSpPr/>
          <p:nvPr/>
        </p:nvSpPr>
        <p:spPr>
          <a:xfrm>
            <a:off x="1992083" y="2280213"/>
            <a:ext cx="3297547" cy="567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023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3C5F79EC-B712-ED86-8459-3D6685ACF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41" y="3429000"/>
            <a:ext cx="5676403" cy="3026753"/>
          </a:xfrm>
          <a:prstGeom prst="rect">
            <a:avLst/>
          </a:prstGeom>
        </p:spPr>
      </p:pic>
      <p:pic>
        <p:nvPicPr>
          <p:cNvPr id="13" name="図 1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19FA5B9B-B227-8461-25C5-5F081875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1" y="-1"/>
            <a:ext cx="5475102" cy="6832639"/>
          </a:xfrm>
          <a:prstGeom prst="rect">
            <a:avLst/>
          </a:prstGeom>
        </p:spPr>
      </p:pic>
      <p:sp>
        <p:nvSpPr>
          <p:cNvPr id="18" name="タイトル 1">
            <a:extLst>
              <a:ext uri="{FF2B5EF4-FFF2-40B4-BE49-F238E27FC236}">
                <a16:creationId xmlns:a16="http://schemas.microsoft.com/office/drawing/2014/main" id="{97D87C01-3450-9532-C64A-BE4B7020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576" y="402247"/>
            <a:ext cx="5676403" cy="665018"/>
          </a:xfrm>
        </p:spPr>
        <p:txBody>
          <a:bodyPr>
            <a:noAutofit/>
          </a:bodyPr>
          <a:lstStyle/>
          <a:p>
            <a:r>
              <a:rPr kumimoji="1"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中継機　全面</a:t>
            </a:r>
            <a:b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ランプとボタンの説明</a:t>
            </a:r>
            <a:endParaRPr kumimoji="1" lang="ja-JP" altLang="en-US" sz="3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円/楕円 1">
            <a:extLst>
              <a:ext uri="{FF2B5EF4-FFF2-40B4-BE49-F238E27FC236}">
                <a16:creationId xmlns:a16="http://schemas.microsoft.com/office/drawing/2014/main" id="{E39344A6-2533-3349-9613-314C6BC5BE28}"/>
              </a:ext>
            </a:extLst>
          </p:cNvPr>
          <p:cNvSpPr/>
          <p:nvPr/>
        </p:nvSpPr>
        <p:spPr>
          <a:xfrm>
            <a:off x="5858027" y="5150734"/>
            <a:ext cx="2232677" cy="567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47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5E55-1A49-21C3-568D-5987ED9D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8F157219-CC44-B64D-AD9F-B28715725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4" y="5025325"/>
            <a:ext cx="5404101" cy="1636190"/>
          </a:xfrm>
          <a:prstGeom prst="rect">
            <a:avLst/>
          </a:prstGeom>
        </p:spPr>
      </p:pic>
      <p:pic>
        <p:nvPicPr>
          <p:cNvPr id="7" name="図 6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E3C4C14D-239D-5806-8D23-3653FD18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5" y="0"/>
            <a:ext cx="5288643" cy="6858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80EC5AAB-0CCB-D7A1-5319-38A42C55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576" y="402247"/>
            <a:ext cx="5676403" cy="665018"/>
          </a:xfrm>
        </p:spPr>
        <p:txBody>
          <a:bodyPr>
            <a:noAutofit/>
          </a:bodyPr>
          <a:lstStyle/>
          <a:p>
            <a:r>
              <a:rPr kumimoji="1"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中継機　全面</a:t>
            </a:r>
            <a:b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ランプとボタンの説明</a:t>
            </a:r>
            <a:endParaRPr kumimoji="1" lang="ja-JP" altLang="en-US" sz="3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0358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98F6-551C-49B3-E0C2-4688C2C1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5C83B40A-5772-2ADB-75C3-64B69B79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6" y="-1"/>
            <a:ext cx="5288643" cy="685139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C3F1D1-C7AD-9001-43FC-6455DC5EB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576" y="402247"/>
            <a:ext cx="4500749" cy="665018"/>
          </a:xfrm>
        </p:spPr>
        <p:txBody>
          <a:bodyPr>
            <a:noAutofit/>
          </a:bodyPr>
          <a:lstStyle/>
          <a:p>
            <a:r>
              <a:rPr kumimoji="1"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EPSON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中継機　背面</a:t>
            </a:r>
            <a:b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コネクタの説明</a:t>
            </a:r>
            <a:endParaRPr kumimoji="1" lang="ja-JP" altLang="en-US" sz="3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0848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3866BD-E2C5-5C54-27C2-FB06B1D2E47C}"/>
              </a:ext>
            </a:extLst>
          </p:cNvPr>
          <p:cNvSpPr txBox="1"/>
          <p:nvPr/>
        </p:nvSpPr>
        <p:spPr>
          <a:xfrm>
            <a:off x="269630" y="125995"/>
            <a:ext cx="11652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≪免税返金が可能な在留資格≫≪</a:t>
            </a:r>
            <a:r>
              <a:rPr lang="ko-KR" altLang="en-US" sz="1400" dirty="0"/>
              <a:t>면세 환급이 가능한 체류 자격</a:t>
            </a:r>
            <a:r>
              <a:rPr lang="ja-JP" altLang="en-US" sz="1400" dirty="0"/>
              <a:t>≫</a:t>
            </a:r>
          </a:p>
          <a:p>
            <a:r>
              <a:rPr lang="ja-JP" altLang="en-US" sz="1400" dirty="0"/>
              <a:t>≪Residence statuses eligible for tax-free refunds≫≪</a:t>
            </a:r>
            <a:r>
              <a:rPr lang="zh-CN" altLang="en-US" sz="1400" dirty="0"/>
              <a:t>可申请免税退税的居留资格</a:t>
            </a:r>
            <a:r>
              <a:rPr lang="ja-JP" altLang="en-US" sz="1400" dirty="0"/>
              <a:t>≫≪</a:t>
            </a:r>
            <a:r>
              <a:rPr lang="zh-TW" altLang="en-US" sz="1400" dirty="0"/>
              <a:t>可辦理退稅之居留資格</a:t>
            </a:r>
            <a:r>
              <a:rPr lang="ja-JP" altLang="en-US" sz="1400" dirty="0"/>
              <a:t>≫</a:t>
            </a:r>
            <a:endParaRPr lang="en-US" altLang="ja-JP" sz="1400" dirty="0"/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9FE79921-A578-29C9-15F3-770D92542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6420"/>
              </p:ext>
            </p:extLst>
          </p:nvPr>
        </p:nvGraphicFramePr>
        <p:xfrm>
          <a:off x="269630" y="649215"/>
          <a:ext cx="11388969" cy="6068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730">
                  <a:extLst>
                    <a:ext uri="{9D8B030D-6E8A-4147-A177-3AD203B41FA5}">
                      <a16:colId xmlns:a16="http://schemas.microsoft.com/office/drawing/2014/main" val="910985487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02660541"/>
                    </a:ext>
                  </a:extLst>
                </a:gridCol>
                <a:gridCol w="5257799">
                  <a:extLst>
                    <a:ext uri="{9D8B030D-6E8A-4147-A177-3AD203B41FA5}">
                      <a16:colId xmlns:a16="http://schemas.microsoft.com/office/drawing/2014/main" val="4213146001"/>
                    </a:ext>
                  </a:extLst>
                </a:gridCol>
              </a:tblGrid>
              <a:tr h="2651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/>
                        <a:t>Residence</a:t>
                      </a:r>
                      <a:r>
                        <a:rPr kumimoji="1" lang="ja-JP" altLang="en-US" sz="1100" dirty="0"/>
                        <a:t> </a:t>
                      </a:r>
                      <a:r>
                        <a:rPr kumimoji="1" lang="en-US" altLang="ja-JP" sz="1100" dirty="0"/>
                        <a:t>Status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/>
                        <a:t>Requirements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/>
                        <a:t>Transition Period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6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短期滞在</a:t>
                      </a:r>
                      <a:endParaRPr lang="en-US" altLang="ja-JP" sz="1100" dirty="0"/>
                    </a:p>
                    <a:p>
                      <a:r>
                        <a:rPr lang="ja-JP" altLang="en-US" sz="1100" dirty="0"/>
                        <a:t>Short-term stay</a:t>
                      </a:r>
                      <a:endParaRPr lang="en-US" altLang="ja-JP" sz="1100" dirty="0"/>
                    </a:p>
                    <a:p>
                      <a:r>
                        <a:rPr lang="ja-JP" altLang="en-US" sz="1100" dirty="0"/>
                        <a:t>短期停留</a:t>
                      </a:r>
                      <a:endParaRPr lang="en-US" altLang="ja-JP" sz="1100" dirty="0"/>
                    </a:p>
                    <a:p>
                      <a:r>
                        <a:rPr lang="ko-KR" altLang="en-US" sz="1100" dirty="0"/>
                        <a:t>단기 체류</a:t>
                      </a:r>
                      <a:endParaRPr lang="en-US" altLang="ko-KR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パスポートに上陸許可シールが必要です。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A landing permit sticker is required in your passport.</a:t>
                      </a:r>
                    </a:p>
                    <a:p>
                      <a:r>
                        <a:rPr lang="zh-CN" altLang="en-US" sz="1100" dirty="0"/>
                        <a:t>护照需要贴上登陆许可贴纸</a:t>
                      </a:r>
                      <a:endParaRPr lang="en-US" altLang="zh-CN" sz="1100" dirty="0"/>
                    </a:p>
                    <a:p>
                      <a:r>
                        <a:rPr lang="zh-TW" altLang="en-US" sz="1100" dirty="0"/>
                        <a:t>護照需貼有登陸許可貼紙</a:t>
                      </a:r>
                      <a:endParaRPr lang="en-US" altLang="ja-JP" sz="1100" dirty="0"/>
                    </a:p>
                    <a:p>
                      <a:r>
                        <a:rPr lang="ja-JP" altLang="en-US" sz="1100" dirty="0"/>
                        <a:t>여권에 입국 허가 스티커가 필요합니다.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上陸許可日から6ヶ月以内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Within 6 months from the date of landing permission</a:t>
                      </a:r>
                    </a:p>
                    <a:p>
                      <a:r>
                        <a:rPr lang="zh-CN" altLang="en-US" sz="1100" dirty="0"/>
                        <a:t>自登陆许可之日起</a:t>
                      </a:r>
                      <a:r>
                        <a:rPr lang="en-US" altLang="zh-CN" sz="1100" dirty="0"/>
                        <a:t>6</a:t>
                      </a:r>
                      <a:r>
                        <a:rPr lang="zh-CN" altLang="en-US" sz="1100" dirty="0"/>
                        <a:t>个月内</a:t>
                      </a:r>
                      <a:endParaRPr lang="en-US" altLang="ja-JP" sz="1100" dirty="0"/>
                    </a:p>
                    <a:p>
                      <a:r>
                        <a:rPr lang="zh-TW" altLang="en-US" sz="1100" dirty="0"/>
                        <a:t>自登陸許可日起六個月內</a:t>
                      </a:r>
                      <a:endParaRPr lang="en-US" altLang="zh-TW" sz="1100" dirty="0"/>
                    </a:p>
                    <a:p>
                      <a:r>
                        <a:rPr lang="ko-KR" altLang="en-US" sz="1100" dirty="0"/>
                        <a:t>상륙 허가일로부터 </a:t>
                      </a: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개월 이내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55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外交 </a:t>
                      </a:r>
                      <a:r>
                        <a:rPr kumimoji="1" lang="en-US" altLang="ja-JP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Diplomat</a:t>
                      </a:r>
                      <a:r>
                        <a:rPr kumimoji="1" lang="ja-JP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외교 </a:t>
                      </a:r>
                      <a:endParaRPr kumimoji="1" lang="ja-JP" altLang="en-US" sz="1100" b="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パスポートに上陸許可シールが必要です。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A landing permit sticker is required in your passport.</a:t>
                      </a:r>
                    </a:p>
                    <a:p>
                      <a:r>
                        <a:rPr lang="zh-CN" altLang="en-US" sz="1100" dirty="0"/>
                        <a:t>护照需要贴上登陆许可贴纸</a:t>
                      </a:r>
                      <a:endParaRPr lang="en-US" altLang="zh-CN" sz="1100" dirty="0"/>
                    </a:p>
                    <a:p>
                      <a:r>
                        <a:rPr lang="zh-TW" altLang="en-US" sz="1100" dirty="0"/>
                        <a:t>護照需貼有登陸許可貼紙</a:t>
                      </a:r>
                      <a:endParaRPr lang="en-US" altLang="ja-JP" sz="1100" dirty="0"/>
                    </a:p>
                    <a:p>
                      <a:r>
                        <a:rPr lang="ja-JP" altLang="en-US" sz="1100" dirty="0"/>
                        <a:t>여권에 입국 허가 스티커가 필요합니다.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制限なし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056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公用 </a:t>
                      </a:r>
                      <a:r>
                        <a:rPr kumimoji="1" lang="en-US" altLang="ja-JP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Official </a:t>
                      </a:r>
                      <a:r>
                        <a:rPr kumimoji="1" lang="ja-JP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官方 </a:t>
                      </a:r>
                      <a:r>
                        <a:rPr kumimoji="1" lang="ko-KR" altLang="en-US" sz="1100" b="0" dirty="0"/>
                        <a:t>공식</a:t>
                      </a:r>
                      <a:endParaRPr kumimoji="1" lang="ja-JP" altLang="en-US" sz="1100" b="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パスポートに上陸許可シールが必要です。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A landing permit sticker is required in your passport.</a:t>
                      </a:r>
                    </a:p>
                    <a:p>
                      <a:r>
                        <a:rPr lang="zh-CN" altLang="en-US" sz="1100" dirty="0"/>
                        <a:t>护照需要贴上登陆许可贴纸</a:t>
                      </a:r>
                      <a:endParaRPr lang="en-US" altLang="zh-CN" sz="1100" dirty="0"/>
                    </a:p>
                    <a:p>
                      <a:r>
                        <a:rPr lang="zh-TW" altLang="en-US" sz="1100" dirty="0"/>
                        <a:t>護照需貼有登陸許可貼紙</a:t>
                      </a:r>
                      <a:endParaRPr lang="en-US" altLang="ja-JP" sz="1100" dirty="0"/>
                    </a:p>
                    <a:p>
                      <a:r>
                        <a:rPr lang="ja-JP" altLang="en-US" sz="1100" dirty="0"/>
                        <a:t>여권에 입국 허가 스티커가 필요합니다.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制限なし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06331"/>
                  </a:ext>
                </a:extLst>
              </a:tr>
              <a:tr h="236054">
                <a:tc>
                  <a:txBody>
                    <a:bodyPr/>
                    <a:lstStyle/>
                    <a:p>
                      <a:r>
                        <a:rPr kumimoji="1" lang="ja-JP" altLang="en-US" sz="1100" b="0" dirty="0"/>
                        <a:t>一時帰国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0"/>
                        <a:t>帰国印</a:t>
                      </a:r>
                      <a:endParaRPr kumimoji="1" lang="ja-JP" altLang="en-US" sz="1100" b="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/>
                        <a:t>上陸許可日から6ヶ月以内</a:t>
                      </a:r>
                      <a:endParaRPr lang="en-US" altLang="ja-JP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75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100" b="0" dirty="0"/>
                        <a:t>米軍関係者</a:t>
                      </a:r>
                      <a:endParaRPr kumimoji="1" lang="en-US" altLang="ja-JP" sz="1100" b="0" dirty="0"/>
                    </a:p>
                    <a:p>
                      <a:r>
                        <a:rPr kumimoji="1" lang="en-US" altLang="ja-JP" sz="1100" b="0" dirty="0"/>
                        <a:t>U.S. military personnel</a:t>
                      </a:r>
                      <a:endParaRPr kumimoji="1" lang="ja-JP" altLang="en-US" sz="1100" b="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SOFA</a:t>
                      </a:r>
                      <a:r>
                        <a:rPr kumimoji="1" lang="ja-JP" alt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stamp</a:t>
                      </a:r>
                      <a:endParaRPr kumimoji="1" lang="ja-JP" altLang="en-US" sz="1100" b="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/>
                        <a:t>制限なし</a:t>
                      </a:r>
                      <a:endParaRPr lang="en-US" altLang="ja-JP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60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その他（寄港・通過）</a:t>
                      </a:r>
                      <a:endParaRPr kumimoji="1" lang="en-US" altLang="ja-JP" sz="1100" dirty="0"/>
                    </a:p>
                    <a:p>
                      <a:r>
                        <a:rPr kumimoji="1" lang="en-US" altLang="ja-JP" sz="1100" dirty="0"/>
                        <a:t>Other (Port Calls/Transits)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寄港地上陸許可印　</a:t>
                      </a:r>
                      <a:r>
                        <a:rPr kumimoji="1" lang="en-US" altLang="ja-JP" sz="1100" dirty="0"/>
                        <a:t>or</a:t>
                      </a:r>
                      <a:r>
                        <a:rPr kumimoji="1" lang="ja-JP" altLang="en-US" sz="1100" dirty="0"/>
                        <a:t>　通過上陸許可印</a:t>
                      </a:r>
                      <a:endParaRPr kumimoji="1" lang="en-US" altLang="ja-JP" sz="1100" dirty="0"/>
                    </a:p>
                    <a:p>
                      <a:r>
                        <a:rPr kumimoji="1" lang="en-US" altLang="ja-JP" sz="1100" dirty="0"/>
                        <a:t>Port of Call Landing Permit Stamp or Transit Landing Permit Stamp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上陸許可日から6ヶ月以内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Within 6 months from the date of landing permission</a:t>
                      </a:r>
                    </a:p>
                    <a:p>
                      <a:r>
                        <a:rPr lang="zh-CN" altLang="en-US" sz="1100" dirty="0"/>
                        <a:t>自登陆许可之日起</a:t>
                      </a:r>
                      <a:r>
                        <a:rPr lang="en-US" altLang="zh-CN" sz="1100" dirty="0"/>
                        <a:t>6</a:t>
                      </a:r>
                      <a:r>
                        <a:rPr lang="zh-CN" altLang="en-US" sz="1100" dirty="0"/>
                        <a:t>个月内</a:t>
                      </a:r>
                      <a:endParaRPr lang="en-US" altLang="ja-JP" sz="1100" dirty="0"/>
                    </a:p>
                    <a:p>
                      <a:r>
                        <a:rPr lang="zh-TW" altLang="en-US" sz="1100" dirty="0"/>
                        <a:t>自登陸許可日起六個月內</a:t>
                      </a:r>
                      <a:endParaRPr lang="en-US" altLang="zh-TW" sz="1100" dirty="0"/>
                    </a:p>
                    <a:p>
                      <a:r>
                        <a:rPr lang="ko-KR" altLang="en-US" sz="1100" dirty="0"/>
                        <a:t>상륙 허가일로부터 </a:t>
                      </a: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개월 이내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15047"/>
                  </a:ext>
                </a:extLst>
              </a:tr>
              <a:tr h="68943">
                <a:tc gridSpan="3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872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上陸許可書による入国</a:t>
                      </a:r>
                      <a:endParaRPr kumimoji="1" lang="en-US" altLang="ja-JP" sz="1100" dirty="0"/>
                    </a:p>
                    <a:p>
                      <a:r>
                        <a:rPr kumimoji="1" lang="en-US" altLang="ja-JP" sz="1100" dirty="0"/>
                        <a:t>Entry by landing permit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上陸許可日から6ヶ月以内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Within 6 months from the date of landing permission</a:t>
                      </a:r>
                    </a:p>
                    <a:p>
                      <a:r>
                        <a:rPr lang="zh-CN" altLang="en-US" sz="1100" dirty="0"/>
                        <a:t>自登陆许可之日起</a:t>
                      </a:r>
                      <a:r>
                        <a:rPr lang="en-US" altLang="zh-CN" sz="1100" dirty="0"/>
                        <a:t>6</a:t>
                      </a:r>
                      <a:r>
                        <a:rPr lang="zh-CN" altLang="en-US" sz="1100" dirty="0"/>
                        <a:t>个月内</a:t>
                      </a:r>
                      <a:endParaRPr lang="en-US" altLang="ja-JP" sz="1100" dirty="0"/>
                    </a:p>
                    <a:p>
                      <a:r>
                        <a:rPr lang="zh-TW" altLang="en-US" sz="1100" dirty="0"/>
                        <a:t>自登陸許可日起六個月內</a:t>
                      </a:r>
                      <a:endParaRPr lang="en-US" altLang="zh-TW" sz="1100" dirty="0"/>
                    </a:p>
                    <a:p>
                      <a:r>
                        <a:rPr lang="ko-KR" altLang="en-US" sz="1100" dirty="0"/>
                        <a:t>상륙 허가일로부터 </a:t>
                      </a: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개월 이내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83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100" dirty="0"/>
                        <a:t>ビジットジャパン　スマホ</a:t>
                      </a:r>
                      <a:r>
                        <a:rPr kumimoji="1" lang="en-US" altLang="ja-JP" sz="1100" dirty="0"/>
                        <a:t>QR</a:t>
                      </a:r>
                      <a:r>
                        <a:rPr kumimoji="1" lang="ja-JP" altLang="en-US" sz="1100" dirty="0"/>
                        <a:t>コード</a:t>
                      </a:r>
                      <a:endParaRPr kumimoji="1" lang="en-US" altLang="ja-JP" sz="1100" dirty="0"/>
                    </a:p>
                    <a:p>
                      <a:r>
                        <a:rPr kumimoji="1" lang="fr-FR" altLang="ja-JP" sz="1100" dirty="0"/>
                        <a:t>Visit Japan Smartphone QR Code</a:t>
                      </a:r>
                      <a:endParaRPr kumimoji="1" lang="en-US" altLang="ja-JP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100" dirty="0"/>
                        <a:t>上陸許可日から6ヶ月以内</a:t>
                      </a:r>
                      <a:endParaRPr lang="en-US" altLang="ja-JP" sz="1100" dirty="0"/>
                    </a:p>
                    <a:p>
                      <a:r>
                        <a:rPr lang="en-US" altLang="ja-JP" sz="1100" dirty="0"/>
                        <a:t>Within 6 months from the date of landing permission</a:t>
                      </a:r>
                    </a:p>
                    <a:p>
                      <a:r>
                        <a:rPr lang="zh-CN" altLang="en-US" sz="1100" dirty="0"/>
                        <a:t>自登陆许可之日起</a:t>
                      </a:r>
                      <a:r>
                        <a:rPr lang="en-US" altLang="zh-CN" sz="1100" dirty="0"/>
                        <a:t>6</a:t>
                      </a:r>
                      <a:r>
                        <a:rPr lang="zh-CN" altLang="en-US" sz="1100" dirty="0"/>
                        <a:t>个月内</a:t>
                      </a:r>
                      <a:endParaRPr lang="en-US" altLang="ja-JP" sz="1100" dirty="0"/>
                    </a:p>
                    <a:p>
                      <a:r>
                        <a:rPr lang="zh-TW" altLang="en-US" sz="1100" dirty="0"/>
                        <a:t>自登陸許可日起六個月內</a:t>
                      </a:r>
                      <a:endParaRPr lang="en-US" altLang="zh-TW" sz="1100" dirty="0"/>
                    </a:p>
                    <a:p>
                      <a:r>
                        <a:rPr lang="ko-KR" altLang="en-US" sz="1100" dirty="0"/>
                        <a:t>상륙 허가일로부터 </a:t>
                      </a:r>
                      <a:r>
                        <a:rPr lang="en-US" altLang="ko-KR" sz="1100" dirty="0"/>
                        <a:t>6</a:t>
                      </a:r>
                      <a:r>
                        <a:rPr lang="ko-KR" altLang="en-US" sz="1100" dirty="0"/>
                        <a:t>개월 이내</a:t>
                      </a:r>
                      <a:endParaRPr kumimoji="1" lang="ja-JP" altLang="en-US" sz="11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515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41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5528D0-2D22-A441-38FE-DC15DC01242A}"/>
              </a:ext>
            </a:extLst>
          </p:cNvPr>
          <p:cNvSpPr txBox="1"/>
          <p:nvPr/>
        </p:nvSpPr>
        <p:spPr>
          <a:xfrm>
            <a:off x="464820" y="379214"/>
            <a:ext cx="7353300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/>
              <a:t>あなたの在留資格は免税還付を受けることが出来ません。</a:t>
            </a:r>
            <a:endParaRPr lang="en-US" altLang="ja-JP" sz="1400" dirty="0"/>
          </a:p>
          <a:p>
            <a:r>
              <a:rPr lang="en-US" altLang="ja-JP" sz="1400" dirty="0"/>
              <a:t>Your status of residence does not qualify you for a tax refund.</a:t>
            </a:r>
          </a:p>
          <a:p>
            <a:r>
              <a:rPr lang="zh-CN" altLang="en-US" sz="1400" dirty="0"/>
              <a:t>您的居留资格无法享受免税退税</a:t>
            </a:r>
            <a:endParaRPr lang="en-US" altLang="zh-CN" sz="1400" dirty="0"/>
          </a:p>
          <a:p>
            <a:r>
              <a:rPr lang="zh-TW" altLang="en-US" sz="1400" dirty="0"/>
              <a:t>您的居留資格無法申請退稅</a:t>
            </a:r>
            <a:endParaRPr lang="en-US" altLang="zh-TW" sz="1400" dirty="0"/>
          </a:p>
          <a:p>
            <a:r>
              <a:rPr lang="ko-KR" altLang="en-US" sz="1400" dirty="0"/>
              <a:t>귀하의 체류 자격은 면세 환급을 받을 수 없습니다</a:t>
            </a:r>
            <a:r>
              <a:rPr lang="en-US" altLang="ko-KR" sz="1400" dirty="0"/>
              <a:t>.</a:t>
            </a:r>
            <a:endParaRPr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D26CC7-AA20-CB46-BDF1-673EE67AD9D6}"/>
              </a:ext>
            </a:extLst>
          </p:cNvPr>
          <p:cNvSpPr txBox="1"/>
          <p:nvPr/>
        </p:nvSpPr>
        <p:spPr>
          <a:xfrm>
            <a:off x="464820" y="1825675"/>
            <a:ext cx="9509760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/>
              <a:t>WechatPayのQRコードをご提示ください。（更新されていないQRコードでは、返金がされない場合があります。</a:t>
            </a:r>
            <a:endParaRPr lang="en-US" altLang="ja-JP" sz="1400" dirty="0"/>
          </a:p>
          <a:p>
            <a:r>
              <a:rPr lang="en-US" altLang="ja-JP" sz="1400" dirty="0"/>
              <a:t>Please present your WeChat Pay QR code. (Refunds may not be processed if the QR code is not updated.)</a:t>
            </a:r>
          </a:p>
          <a:p>
            <a:r>
              <a:rPr lang="zh-CN" altLang="en-US" sz="1400" dirty="0"/>
              <a:t>请出示微信支付的二维码。（若二维码未更新，可能无法完成退款。）</a:t>
            </a:r>
            <a:endParaRPr lang="en-US" altLang="zh-CN" sz="1400" dirty="0"/>
          </a:p>
          <a:p>
            <a:r>
              <a:rPr lang="zh-TW" altLang="en-US" sz="1400" dirty="0"/>
              <a:t>請出示</a:t>
            </a:r>
            <a:r>
              <a:rPr lang="en-US" altLang="zh-TW" sz="1400" dirty="0"/>
              <a:t>WeChat Pay</a:t>
            </a:r>
            <a:r>
              <a:rPr lang="zh-TW" altLang="en-US" sz="1400" dirty="0"/>
              <a:t>的</a:t>
            </a:r>
            <a:r>
              <a:rPr lang="en-US" altLang="zh-TW" sz="1400" dirty="0"/>
              <a:t>QR</a:t>
            </a:r>
            <a:r>
              <a:rPr lang="zh-TW" altLang="en-US" sz="1400" dirty="0"/>
              <a:t>碼。（若</a:t>
            </a:r>
            <a:r>
              <a:rPr lang="en-US" altLang="zh-TW" sz="1400" dirty="0"/>
              <a:t>QR</a:t>
            </a:r>
            <a:r>
              <a:rPr lang="zh-TW" altLang="en-US" sz="1400" dirty="0"/>
              <a:t>碼未更新，可能無法完成退款。）</a:t>
            </a:r>
            <a:endParaRPr lang="en-US" altLang="zh-TW" sz="1400" dirty="0"/>
          </a:p>
          <a:p>
            <a:r>
              <a:rPr lang="ko-KR" altLang="en-US" sz="1400" dirty="0"/>
              <a:t>위챗페이 </a:t>
            </a:r>
            <a:r>
              <a:rPr lang="en-US" altLang="ko-KR" sz="1400" dirty="0"/>
              <a:t>QR </a:t>
            </a:r>
            <a:r>
              <a:rPr lang="ko-KR" altLang="en-US" sz="1400" dirty="0"/>
              <a:t>코드를 제시해 주세요</a:t>
            </a:r>
            <a:r>
              <a:rPr lang="en-US" altLang="ko-KR" sz="1400" dirty="0"/>
              <a:t>. (</a:t>
            </a:r>
            <a:r>
              <a:rPr lang="ko-KR" altLang="en-US" sz="1400" dirty="0"/>
              <a:t>업데이트되지 않은 </a:t>
            </a:r>
            <a:r>
              <a:rPr lang="en-US" altLang="ko-KR" sz="1400" dirty="0"/>
              <a:t>QR </a:t>
            </a:r>
            <a:r>
              <a:rPr lang="ko-KR" altLang="en-US" sz="1400" dirty="0"/>
              <a:t>코드로는 환불이 되지 않을 수 있습니다</a:t>
            </a:r>
            <a:r>
              <a:rPr lang="en-US" altLang="ko-KR" sz="1400" dirty="0"/>
              <a:t>.)</a:t>
            </a:r>
            <a:endParaRPr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B0B3AA-F478-5857-D056-06FD25C92C1B}"/>
              </a:ext>
            </a:extLst>
          </p:cNvPr>
          <p:cNvSpPr txBox="1"/>
          <p:nvPr/>
        </p:nvSpPr>
        <p:spPr>
          <a:xfrm>
            <a:off x="464820" y="3277999"/>
            <a:ext cx="10949940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dirty="0"/>
              <a:t>免税返金に利用できるクレジットカードはVISAかMasterのみになります。他のカードブランドには、返金を行う事が出来ません。</a:t>
            </a:r>
            <a:endParaRPr lang="en-US" altLang="ja-JP" sz="1400" dirty="0"/>
          </a:p>
          <a:p>
            <a:r>
              <a:rPr lang="en-US" altLang="ja-JP" sz="1400" dirty="0"/>
              <a:t>Only VISA or Mastercard credit cards can be used for tax refunds. Refunds cannot be processed for other card brands.</a:t>
            </a:r>
          </a:p>
          <a:p>
            <a:r>
              <a:rPr lang="ja-JP" altLang="en-US" sz="1400" dirty="0"/>
              <a:t>可用于免税退款的信用卡仅限</a:t>
            </a:r>
            <a:r>
              <a:rPr lang="en-US" altLang="ja-JP" sz="1400" dirty="0"/>
              <a:t>VISA</a:t>
            </a:r>
            <a:r>
              <a:rPr lang="ja-JP" altLang="en-US" sz="1400" dirty="0"/>
              <a:t>或</a:t>
            </a:r>
            <a:r>
              <a:rPr lang="en-US" altLang="ja-JP" sz="1400" dirty="0"/>
              <a:t>Mastercard</a:t>
            </a:r>
            <a:r>
              <a:rPr lang="ja-JP" altLang="en-US" sz="1400" dirty="0"/>
              <a:t>。其他卡品牌无法办理退款</a:t>
            </a:r>
            <a:endParaRPr lang="en-US" altLang="ja-JP" sz="1400" dirty="0"/>
          </a:p>
          <a:p>
            <a:r>
              <a:rPr lang="zh-TW" altLang="en-US" sz="1400" dirty="0"/>
              <a:t>可適用於免稅退款的信用卡僅限</a:t>
            </a:r>
            <a:r>
              <a:rPr lang="en-US" altLang="zh-TW" sz="1400" dirty="0"/>
              <a:t>VISA</a:t>
            </a:r>
            <a:r>
              <a:rPr lang="zh-TW" altLang="en-US" sz="1400" dirty="0"/>
              <a:t>或</a:t>
            </a:r>
            <a:r>
              <a:rPr lang="en-US" altLang="zh-TW" sz="1400" dirty="0"/>
              <a:t>Mastercard</a:t>
            </a:r>
            <a:r>
              <a:rPr lang="zh-TW" altLang="en-US" sz="1400" dirty="0"/>
              <a:t>。其他卡別恕無法辦理退款</a:t>
            </a:r>
            <a:endParaRPr lang="en-US" altLang="ja-JP" sz="1400" dirty="0"/>
          </a:p>
          <a:p>
            <a:r>
              <a:rPr lang="ko-KR" altLang="en-US" sz="1400" dirty="0"/>
              <a:t>면세 환불에 이용 가능한 신용카드는 </a:t>
            </a:r>
            <a:r>
              <a:rPr lang="en-US" altLang="ko-KR" sz="1400" dirty="0"/>
              <a:t>VISA </a:t>
            </a:r>
            <a:r>
              <a:rPr lang="ko-KR" altLang="en-US" sz="1400" dirty="0"/>
              <a:t>또는 </a:t>
            </a:r>
            <a:r>
              <a:rPr lang="en-US" altLang="ko-KR" sz="1400" dirty="0"/>
              <a:t>Master</a:t>
            </a:r>
            <a:r>
              <a:rPr lang="ko-KR" altLang="en-US" sz="1400" dirty="0"/>
              <a:t>카드로 한정됩니다</a:t>
            </a:r>
            <a:r>
              <a:rPr lang="en-US" altLang="ko-KR" sz="1400" dirty="0"/>
              <a:t>. </a:t>
            </a:r>
            <a:r>
              <a:rPr lang="ko-KR" altLang="en-US" sz="1400" dirty="0"/>
              <a:t>다른 카드 브랜드로는 환불을 진행할 수 없습니다</a:t>
            </a:r>
            <a:r>
              <a:rPr lang="en-US" altLang="ko-KR" sz="1400" dirty="0"/>
              <a:t>.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68999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5923B3-9180-C0D7-6816-C5C1425499C2}"/>
              </a:ext>
            </a:extLst>
          </p:cNvPr>
          <p:cNvSpPr txBox="1"/>
          <p:nvPr/>
        </p:nvSpPr>
        <p:spPr>
          <a:xfrm>
            <a:off x="419387" y="1760294"/>
            <a:ext cx="8709144" cy="499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dirty="0">
                <a:solidFill>
                  <a:sysClr val="windowText" lastClr="000000"/>
                </a:solidFill>
              </a:rPr>
              <a:t>◆</a:t>
            </a:r>
            <a:r>
              <a:rPr lang="ja-JP" altLang="en-US" u="none" strike="noStrike" dirty="0">
                <a:solidFill>
                  <a:sysClr val="windowText" lastClr="000000"/>
                </a:solidFill>
                <a:effectLst/>
              </a:rPr>
              <a:t>観光庁　指差しガイド　多言語資料</a:t>
            </a:r>
            <a:endParaRPr lang="en-US" altLang="ja-JP" u="none" strike="noStrike" dirty="0">
              <a:solidFill>
                <a:sysClr val="windowText" lastClr="000000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ja-JP" u="none" strike="noStrike" dirty="0">
                <a:solidFill>
                  <a:srgbClr val="467886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https://smartdetax.com/wp-content/uploads/2023/03/menzei-point.pdf</a:t>
            </a:r>
            <a:endParaRPr lang="en-US" altLang="ja-JP" u="none" strike="noStrike" dirty="0">
              <a:solidFill>
                <a:srgbClr val="1264A3"/>
              </a:solidFill>
              <a:effectLst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  <a:buNone/>
            </a:pPr>
            <a:endParaRPr lang="en-US" altLang="ja-JP" dirty="0">
              <a:solidFill>
                <a:srgbClr val="1D1C1D"/>
              </a:solidFill>
              <a:effectLst/>
            </a:endParaRPr>
          </a:p>
          <a:p>
            <a:r>
              <a:rPr lang="ja-JP" altLang="en-US" dirty="0"/>
              <a:t>◆観光庁　国税庁　消費税免税制度が 変わります！</a:t>
            </a:r>
            <a:endParaRPr lang="en-US" altLang="ja-JP" u="none" strike="noStrike" dirty="0">
              <a:solidFill>
                <a:srgbClr val="1D1C1D"/>
              </a:solidFill>
              <a:hlinkClick r:id="rId3"/>
            </a:endParaRPr>
          </a:p>
          <a:p>
            <a:pPr marL="0" marR="0">
              <a:buNone/>
            </a:pPr>
            <a:r>
              <a:rPr lang="en-US" altLang="ja-JP" u="none" strike="noStrike" dirty="0">
                <a:solidFill>
                  <a:srgbClr val="1264A3"/>
                </a:solidFill>
                <a:effectLst/>
                <a:hlinkClick r:id="rId3"/>
              </a:rPr>
              <a:t>https://smartdetax.com/wp-content/uploads/2023/03/R5seido-henko.pdf</a:t>
            </a:r>
            <a:endParaRPr lang="en-US" altLang="ja-JP" u="none" strike="noStrike" dirty="0">
              <a:solidFill>
                <a:srgbClr val="1264A3"/>
              </a:solidFill>
              <a:effectLst/>
            </a:endParaRPr>
          </a:p>
          <a:p>
            <a:pPr marL="0" marR="0">
              <a:buNone/>
            </a:pPr>
            <a:endParaRPr lang="en-US" altLang="ja-JP" dirty="0">
              <a:solidFill>
                <a:srgbClr val="1D1C1D"/>
              </a:solidFill>
              <a:effectLst/>
            </a:endParaRPr>
          </a:p>
          <a:p>
            <a:r>
              <a:rPr lang="ja-JP" altLang="en-US" dirty="0"/>
              <a:t>◆免税手続きについて　多言語資料</a:t>
            </a:r>
            <a:br>
              <a:rPr lang="en-US" altLang="ja-JP" dirty="0">
                <a:solidFill>
                  <a:srgbClr val="1D1C1D"/>
                </a:solidFill>
                <a:effectLst/>
              </a:rPr>
            </a:br>
            <a:r>
              <a:rPr lang="en-US" altLang="ja-JP" u="none" strike="noStrike" dirty="0">
                <a:solidFill>
                  <a:srgbClr val="1264A3"/>
                </a:solidFill>
                <a:effectLst/>
                <a:hlinkClick r:id="rId4"/>
              </a:rPr>
              <a:t>https://smartdetax.com/wp-content/uploads/2023/03/hourei-setsumei.pdf</a:t>
            </a:r>
            <a:endParaRPr lang="en-US" altLang="ja-JP" u="none" strike="noStrike" dirty="0">
              <a:solidFill>
                <a:srgbClr val="1264A3"/>
              </a:solidFill>
              <a:effectLst/>
            </a:endParaRPr>
          </a:p>
          <a:p>
            <a:endParaRPr lang="en-US" altLang="ja-JP" dirty="0">
              <a:solidFill>
                <a:srgbClr val="1D1C1D"/>
              </a:solidFill>
              <a:effectLst/>
            </a:endParaRPr>
          </a:p>
          <a:p>
            <a:pPr marL="0" marR="0">
              <a:buNone/>
            </a:pPr>
            <a:r>
              <a:rPr lang="ja-JP" altLang="en-US" dirty="0">
                <a:solidFill>
                  <a:srgbClr val="1D1C1D"/>
                </a:solidFill>
                <a:effectLst/>
              </a:rPr>
              <a:t>◆免税物品を購入する方へ　多言語資料</a:t>
            </a:r>
            <a:br>
              <a:rPr lang="en-US" altLang="ja-JP" dirty="0">
                <a:solidFill>
                  <a:srgbClr val="1D1C1D"/>
                </a:solidFill>
                <a:effectLst/>
              </a:rPr>
            </a:br>
            <a:r>
              <a:rPr lang="en-US" altLang="ja-JP" u="none" strike="noStrike" dirty="0">
                <a:solidFill>
                  <a:srgbClr val="1264A3"/>
                </a:solidFill>
                <a:effectLst/>
                <a:hlinkClick r:id="rId5"/>
              </a:rPr>
              <a:t>https://smartdetax.com/wp-content/uploads/2023/03/chuui-kanki.pdf</a:t>
            </a:r>
            <a:endParaRPr lang="en-US" altLang="ja-JP" u="none" strike="noStrike" dirty="0">
              <a:solidFill>
                <a:srgbClr val="1264A3"/>
              </a:solidFill>
              <a:effectLst/>
            </a:endParaRPr>
          </a:p>
          <a:p>
            <a:pPr marL="0" marR="0">
              <a:buNone/>
            </a:pPr>
            <a:endParaRPr lang="en-US" altLang="ja-JP" dirty="0"/>
          </a:p>
          <a:p>
            <a:r>
              <a:rPr lang="ja-JP" altLang="en-US" dirty="0"/>
              <a:t>◆消費税免税店サイト　消費税免税に関する情報を集めたサイトです。</a:t>
            </a:r>
            <a:endParaRPr lang="en-US" altLang="ja-JP" dirty="0">
              <a:solidFill>
                <a:srgbClr val="1264A3"/>
              </a:solidFill>
            </a:endParaRPr>
          </a:p>
          <a:p>
            <a:r>
              <a:rPr lang="en-US" altLang="ja-JP" dirty="0">
                <a:hlinkClick r:id="rId6"/>
              </a:rPr>
              <a:t>https://www.mlit.go.jp/kankocho/tax-free/page01_000109.html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◆ヨーロッパ発行国　パスポート</a:t>
            </a:r>
            <a:r>
              <a:rPr lang="en-US" altLang="ja-JP" dirty="0">
                <a:solidFill>
                  <a:srgbClr val="1D1C1D"/>
                </a:solidFill>
                <a:hlinkClick r:id="rId7"/>
              </a:rPr>
              <a:t>https://www.consilium.europa.eu/prado/EN/search-by-document-country.html</a:t>
            </a:r>
            <a:endParaRPr lang="en-US" altLang="ja-JP" dirty="0">
              <a:solidFill>
                <a:srgbClr val="1D1C1D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941E4D-438A-57B4-078D-25648DB02DF6}"/>
              </a:ext>
            </a:extLst>
          </p:cNvPr>
          <p:cNvSpPr/>
          <p:nvPr/>
        </p:nvSpPr>
        <p:spPr>
          <a:xfrm>
            <a:off x="419387" y="357509"/>
            <a:ext cx="6002039" cy="1485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ysClr val="windowText" lastClr="000000"/>
                </a:solidFill>
              </a:rPr>
              <a:t>◆ </a:t>
            </a:r>
            <a:r>
              <a:rPr lang="en-US" altLang="ja-JP" dirty="0" err="1">
                <a:solidFill>
                  <a:sysClr val="windowText" lastClr="000000"/>
                </a:solidFill>
              </a:rPr>
              <a:t>SmartDetax</a:t>
            </a:r>
            <a:r>
              <a:rPr lang="ja-JP" altLang="en-US" dirty="0">
                <a:solidFill>
                  <a:sysClr val="windowText" lastClr="000000"/>
                </a:solidFill>
              </a:rPr>
              <a:t>免税システム</a:t>
            </a:r>
            <a:r>
              <a:rPr lang="ja-JP" altLang="en-US" dirty="0"/>
              <a:t>資料</a:t>
            </a:r>
            <a:endParaRPr lang="en-US" altLang="ja-JP" dirty="0"/>
          </a:p>
          <a:p>
            <a:r>
              <a:rPr lang="en-US" altLang="ja-JP" dirty="0">
                <a:hlinkClick r:id="rId8"/>
              </a:rPr>
              <a:t>taxfreecheck2023.pdf</a:t>
            </a:r>
            <a:endParaRPr lang="en-US" altLang="ja-JP" dirty="0"/>
          </a:p>
          <a:p>
            <a:r>
              <a:rPr lang="ja-JP" altLang="en-US" dirty="0">
                <a:hlinkClick r:id="rId9"/>
              </a:rPr>
              <a:t>練習用パスポート及び入国シール</a:t>
            </a:r>
            <a:endParaRPr lang="en-US" altLang="ja-JP" dirty="0">
              <a:solidFill>
                <a:srgbClr val="1264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6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DC91044-4DAC-7343-A362-E4CE854C9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2573047"/>
            <a:ext cx="4332996" cy="4250724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B1A4DF7-68C9-2662-9C12-AB7E74103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275" y="0"/>
            <a:ext cx="4745307" cy="68580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365A27-8CE3-3BD1-E3A9-F55C03FC24C2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非居住者日本人の証明書類</a:t>
            </a:r>
            <a:endParaRPr kumimoji="1" lang="ja-JP" altLang="en-US" sz="32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87261C-F981-E849-084F-B77D98F6FE75}"/>
              </a:ext>
            </a:extLst>
          </p:cNvPr>
          <p:cNvSpPr txBox="1"/>
          <p:nvPr/>
        </p:nvSpPr>
        <p:spPr>
          <a:xfrm>
            <a:off x="568679" y="1055494"/>
            <a:ext cx="552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海外居住する日本人であることを</a:t>
            </a:r>
            <a:endParaRPr lang="en-US" altLang="ja-JP" sz="2400" b="1" dirty="0"/>
          </a:p>
          <a:p>
            <a:r>
              <a:rPr lang="ja-JP" altLang="en-US" sz="2400" b="1"/>
              <a:t>証明する書類。</a:t>
            </a:r>
            <a:endParaRPr lang="en-US" altLang="ja-JP" sz="2400" b="1" dirty="0"/>
          </a:p>
          <a:p>
            <a:r>
              <a:rPr lang="ja-JP" altLang="en-US" sz="2400" b="1" u="sng"/>
              <a:t>戸籍附票</a:t>
            </a:r>
            <a:r>
              <a:rPr lang="ja-JP" altLang="en-US" sz="2400" b="1"/>
              <a:t>　または　</a:t>
            </a:r>
            <a:r>
              <a:rPr lang="ja-JP" altLang="en-US" sz="2400" b="1" u="sng"/>
              <a:t>在留証明</a:t>
            </a:r>
            <a:r>
              <a:rPr lang="ja-JP" altLang="en-US" sz="2400" b="1"/>
              <a:t>。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58637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EEA7F20-8FAA-B496-AD01-ECB0AB60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57" y="0"/>
            <a:ext cx="4173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D14967-C62C-BE1C-EC20-BA7601485E71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乗員</a:t>
            </a:r>
            <a:r>
              <a:rPr kumimoji="1" lang="ja-JP" altLang="en-US" sz="3200" b="1"/>
              <a:t>上陸許可書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5E1F0E-E1DE-4FD4-7E58-B6955C291CFD}"/>
              </a:ext>
            </a:extLst>
          </p:cNvPr>
          <p:cNvSpPr txBox="1"/>
          <p:nvPr/>
        </p:nvSpPr>
        <p:spPr>
          <a:xfrm>
            <a:off x="0" y="1166842"/>
            <a:ext cx="7140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飛行機や船の乗組員はパスポートではなく</a:t>
            </a:r>
            <a:endParaRPr lang="en-US" altLang="ja-JP" sz="2400" b="1" dirty="0"/>
          </a:p>
          <a:p>
            <a:r>
              <a:rPr lang="ja-JP" altLang="en-US" sz="2400" b="1" u="sng"/>
              <a:t>乗員上陸許可書</a:t>
            </a:r>
            <a:r>
              <a:rPr lang="ja-JP" altLang="en-US" sz="2400" b="1"/>
              <a:t>で免税できる。</a:t>
            </a:r>
            <a:endParaRPr lang="en-US" altLang="ja-JP" sz="2400" b="1" dirty="0"/>
          </a:p>
          <a:p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/>
              <a:t>この場合</a:t>
            </a:r>
            <a:endParaRPr lang="en-US" altLang="ja-JP" sz="2400" b="1" dirty="0"/>
          </a:p>
          <a:p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旅券等種類＝「乗員上陸許可書」を選択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在留資格＝　「上陸許可書による入国」を選択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入国日＝　　許可書記載の日付を手入力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許可書番号＝許可書記載の番号を手入力</a:t>
            </a:r>
            <a:endParaRPr lang="en-US" altLang="ja-JP" sz="2400" b="1" dirty="0"/>
          </a:p>
          <a:p>
            <a:endParaRPr lang="en-US" altLang="ja-JP" sz="2400" b="1" dirty="0"/>
          </a:p>
          <a:p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3635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ED78-E145-4BCC-18CA-296C4DEF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7DC412-7EA5-21D5-BA82-E230112C4F52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/>
              <a:t>船舶観光</a:t>
            </a:r>
            <a:r>
              <a:rPr kumimoji="1" lang="ja-JP" altLang="en-US" sz="3200" b="1"/>
              <a:t>上陸許可書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3FDC56-EBA9-B72B-95CA-BAD75BD32B72}"/>
              </a:ext>
            </a:extLst>
          </p:cNvPr>
          <p:cNvSpPr txBox="1"/>
          <p:nvPr/>
        </p:nvSpPr>
        <p:spPr>
          <a:xfrm>
            <a:off x="0" y="702862"/>
            <a:ext cx="91171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観光フェリーの観光客はパスポートではなく</a:t>
            </a:r>
            <a:endParaRPr lang="en-US" altLang="ja-JP" sz="2400" b="1" dirty="0"/>
          </a:p>
          <a:p>
            <a:r>
              <a:rPr lang="ja-JP" altLang="en-US" sz="2400" b="1" u="sng"/>
              <a:t>船舶観光上陸許可書の提示だけで</a:t>
            </a:r>
            <a:r>
              <a:rPr lang="ja-JP" altLang="en-US" sz="2400" b="1"/>
              <a:t>免税できる。</a:t>
            </a:r>
            <a:endParaRPr lang="en-US" altLang="ja-JP" sz="2400" b="1" dirty="0"/>
          </a:p>
          <a:p>
            <a:r>
              <a:rPr lang="ja-JP" altLang="en-US" sz="2400" b="1" u="sng"/>
              <a:t>パスポートコピー</a:t>
            </a:r>
            <a:r>
              <a:rPr lang="ja-JP" altLang="en-US" sz="2400" b="1"/>
              <a:t>が貼ってあるのであればそれをスキャンする。</a:t>
            </a:r>
            <a:endParaRPr lang="en-US" altLang="ja-JP" sz="2400" b="1" dirty="0"/>
          </a:p>
          <a:p>
            <a:r>
              <a:rPr lang="ja-JP" altLang="en-US" sz="2400" b="1"/>
              <a:t>万が一、コピーが貼っていない場合には許可書の内容を手入力。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/>
              <a:t>この場合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旅券等種類＝「船舶観光上陸許可書（</a:t>
            </a:r>
            <a:r>
              <a:rPr lang="ja-JP" altLang="en-US" sz="2400" b="1">
                <a:solidFill>
                  <a:srgbClr val="FF0000"/>
                </a:solidFill>
              </a:rPr>
              <a:t>旅券写あり</a:t>
            </a:r>
            <a:r>
              <a:rPr lang="ja-JP" altLang="en-US" sz="2400" b="1"/>
              <a:t>）」を選択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在留資格＝　「上陸許可書による入国」を選択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入国日＝</a:t>
            </a:r>
            <a:r>
              <a:rPr lang="en-US" altLang="ja-JP" sz="2400" b="1" dirty="0"/>
              <a:t>	</a:t>
            </a:r>
            <a:r>
              <a:rPr lang="ja-JP" altLang="en-US" sz="2400" b="1"/>
              <a:t>　　許可書記載の日付を</a:t>
            </a:r>
            <a:r>
              <a:rPr lang="ja-JP" altLang="en-US" sz="2400" b="1">
                <a:solidFill>
                  <a:srgbClr val="FF0000"/>
                </a:solidFill>
              </a:rPr>
              <a:t>手入力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旅券番号＝　</a:t>
            </a:r>
            <a:r>
              <a:rPr lang="ja-JP" altLang="en-US" sz="2400" b="1">
                <a:highlight>
                  <a:srgbClr val="FFFF00"/>
                </a:highlight>
              </a:rPr>
              <a:t>パスポートスキャン</a:t>
            </a:r>
            <a:r>
              <a:rPr lang="ja-JP" altLang="en-US" sz="2400" b="1"/>
              <a:t>による</a:t>
            </a:r>
            <a:r>
              <a:rPr lang="ja-JP" altLang="en-US" sz="2400" b="1">
                <a:solidFill>
                  <a:srgbClr val="FF0000"/>
                </a:solidFill>
              </a:rPr>
              <a:t>自動入力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旅券等種類＝「船舶観光上陸許可書（</a:t>
            </a:r>
            <a:r>
              <a:rPr lang="ja-JP" altLang="en-US" sz="2400" b="1">
                <a:solidFill>
                  <a:srgbClr val="FF0000"/>
                </a:solidFill>
              </a:rPr>
              <a:t>旅券写なし</a:t>
            </a:r>
            <a:r>
              <a:rPr lang="ja-JP" altLang="en-US" sz="2400" b="1"/>
              <a:t>）」を選択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在留資格＝　「上陸許可書による入国」を選択</a:t>
            </a:r>
            <a:endParaRPr lang="en-US" altLang="ja-JP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入国日＝　　許可書記載の日付を</a:t>
            </a:r>
            <a:r>
              <a:rPr lang="ja-JP" altLang="en-US" sz="2400" b="1">
                <a:solidFill>
                  <a:srgbClr val="FF0000"/>
                </a:solidFill>
              </a:rPr>
              <a:t>手入力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b="1"/>
              <a:t>旅券番号＝　</a:t>
            </a:r>
            <a:r>
              <a:rPr lang="ja-JP" altLang="en-US" sz="2400" b="1">
                <a:highlight>
                  <a:srgbClr val="FFFF00"/>
                </a:highlight>
              </a:rPr>
              <a:t>許可書記載の許可書番号</a:t>
            </a:r>
            <a:r>
              <a:rPr lang="ja-JP" altLang="en-US" sz="2400" b="1"/>
              <a:t>を</a:t>
            </a:r>
            <a:r>
              <a:rPr lang="ja-JP" altLang="en-US" sz="2400" b="1">
                <a:solidFill>
                  <a:srgbClr val="FF0000"/>
                </a:solidFill>
              </a:rPr>
              <a:t>手入力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55B3DFC-469D-2690-7B4F-782ED68618A2}"/>
              </a:ext>
            </a:extLst>
          </p:cNvPr>
          <p:cNvSpPr/>
          <p:nvPr/>
        </p:nvSpPr>
        <p:spPr>
          <a:xfrm>
            <a:off x="8947230" y="1250065"/>
            <a:ext cx="3044142" cy="5085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B3C201-01B8-D463-B3B8-37407A8001BE}"/>
              </a:ext>
            </a:extLst>
          </p:cNvPr>
          <p:cNvSpPr txBox="1"/>
          <p:nvPr/>
        </p:nvSpPr>
        <p:spPr>
          <a:xfrm>
            <a:off x="9338222" y="1764691"/>
            <a:ext cx="23423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船舶観光上陸許可書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入国日</a:t>
            </a:r>
            <a:r>
              <a:rPr lang="en-US" altLang="ja-JP" dirty="0"/>
              <a:t>  2026/03/16</a:t>
            </a:r>
          </a:p>
          <a:p>
            <a:endParaRPr lang="en-US" altLang="ja-JP" dirty="0"/>
          </a:p>
          <a:p>
            <a:r>
              <a:rPr lang="ja-JP" altLang="en-US"/>
              <a:t>許可書番号</a:t>
            </a:r>
            <a:r>
              <a:rPr lang="en-US" altLang="ja-JP" dirty="0"/>
              <a:t>  123XYZ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54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9796E1AB-E93A-FF01-168D-5E6BF581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0" y="2805605"/>
            <a:ext cx="5613400" cy="3898900"/>
          </a:xfrm>
          <a:prstGeom prst="rect">
            <a:avLst/>
          </a:prstGeom>
        </p:spPr>
      </p:pic>
      <p:pic>
        <p:nvPicPr>
          <p:cNvPr id="7" name="図 6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A8735887-07D0-F579-D93F-D6DA98A9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1" y="704346"/>
            <a:ext cx="6227621" cy="548130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CD38A7-B4C7-01FB-9BF3-AF9DCB6EBBF4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SOFA</a:t>
            </a:r>
            <a:r>
              <a:rPr lang="ja-JP" altLang="en-US" sz="3200" b="1"/>
              <a:t> 米軍関係者　スタンプ</a:t>
            </a:r>
            <a:endParaRPr kumimoji="1" lang="ja-JP" altLang="en-US" sz="3200" b="1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AC500C-8559-61B0-9981-443606875EC8}"/>
              </a:ext>
            </a:extLst>
          </p:cNvPr>
          <p:cNvSpPr txBox="1"/>
          <p:nvPr/>
        </p:nvSpPr>
        <p:spPr>
          <a:xfrm>
            <a:off x="568679" y="1055494"/>
            <a:ext cx="5527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米軍関係者の場合、</a:t>
            </a:r>
            <a:endParaRPr lang="en-US" altLang="ja-JP" sz="2400" b="1" dirty="0"/>
          </a:p>
          <a:p>
            <a:r>
              <a:rPr lang="ja-JP" altLang="en-US" sz="2400" b="1"/>
              <a:t>パスポートに</a:t>
            </a:r>
            <a:r>
              <a:rPr lang="en-US" altLang="ja-JP" sz="2400" b="1" u="sng" dirty="0"/>
              <a:t>SOFA</a:t>
            </a:r>
            <a:r>
              <a:rPr lang="ja-JP" altLang="en-US" sz="2400" b="1" u="sng"/>
              <a:t>スタンプ</a:t>
            </a:r>
            <a:r>
              <a:rPr lang="ja-JP" altLang="en-US" sz="2400" b="1"/>
              <a:t>や</a:t>
            </a:r>
            <a:endParaRPr lang="en-US" altLang="ja-JP" sz="2400" b="1" dirty="0"/>
          </a:p>
          <a:p>
            <a:r>
              <a:rPr lang="en-US" altLang="ja-JP" sz="2400" b="1" u="sng" dirty="0"/>
              <a:t>SOFA</a:t>
            </a:r>
            <a:r>
              <a:rPr lang="ja-JP" altLang="en-US" sz="2400" b="1" u="sng"/>
              <a:t>シール</a:t>
            </a:r>
            <a:r>
              <a:rPr lang="ja-JP" altLang="en-US" sz="2400" b="1"/>
              <a:t>が記載されている。</a:t>
            </a:r>
            <a:endParaRPr lang="en-US" altLang="ja-JP" sz="2400" b="1" dirty="0"/>
          </a:p>
          <a:p>
            <a:r>
              <a:rPr lang="ja-JP" altLang="en-US" sz="2400" b="1"/>
              <a:t>右側がその実例。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59251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会社名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33C1CFF-D4E4-249F-D94D-496030C3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312" y="1573358"/>
            <a:ext cx="4043422" cy="37112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CB9CAE-F04F-2B71-7F75-D39BCFDDD5A5}"/>
              </a:ext>
            </a:extLst>
          </p:cNvPr>
          <p:cNvSpPr txBox="1"/>
          <p:nvPr/>
        </p:nvSpPr>
        <p:spPr>
          <a:xfrm>
            <a:off x="255960" y="153495"/>
            <a:ext cx="761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購入商品に関する条件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0515A4-1863-E5DF-34EC-456DDB318926}"/>
              </a:ext>
            </a:extLst>
          </p:cNvPr>
          <p:cNvSpPr txBox="1"/>
          <p:nvPr/>
        </p:nvSpPr>
        <p:spPr>
          <a:xfrm>
            <a:off x="108099" y="1775697"/>
            <a:ext cx="862768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①</a:t>
            </a:r>
            <a:r>
              <a:rPr kumimoji="1" lang="ja-JP" altLang="en-US" sz="3200" b="1"/>
              <a:t>税抜き合計額</a:t>
            </a:r>
            <a:r>
              <a:rPr lang="ja-JP" altLang="en-US" sz="3200" b="1"/>
              <a:t>が、</a:t>
            </a:r>
            <a:r>
              <a:rPr kumimoji="1" lang="en-US" altLang="ja-JP" sz="3200" b="1" dirty="0"/>
              <a:t>5,000</a:t>
            </a:r>
            <a:r>
              <a:rPr kumimoji="1" lang="ja-JP" altLang="en-US" sz="3200" b="1"/>
              <a:t>円以上</a:t>
            </a:r>
            <a:r>
              <a:rPr lang="ja-JP" altLang="en-US" sz="3200" b="1"/>
              <a:t>であること。</a:t>
            </a:r>
            <a:endParaRPr lang="en-US" altLang="ja-JP" sz="3200" b="1" dirty="0"/>
          </a:p>
          <a:p>
            <a:endParaRPr lang="en-US" altLang="ja-JP" sz="3200" b="1" dirty="0"/>
          </a:p>
          <a:p>
            <a:endParaRPr lang="en-US" altLang="ja-JP" sz="3200" b="1" dirty="0"/>
          </a:p>
          <a:p>
            <a:r>
              <a:rPr lang="en-US" altLang="ja-JP" sz="3200" b="1" dirty="0"/>
              <a:t>②</a:t>
            </a:r>
            <a:r>
              <a:rPr lang="ja-JP" altLang="en-US" sz="3200" b="1"/>
              <a:t>消耗品は免税袋に封入すること。</a:t>
            </a:r>
            <a:endParaRPr lang="en-US" altLang="ja-JP" sz="3200" b="1" dirty="0"/>
          </a:p>
          <a:p>
            <a:endParaRPr lang="en-US" altLang="ja-JP" sz="3200" b="1" dirty="0"/>
          </a:p>
          <a:p>
            <a:r>
              <a:rPr lang="ja-JP" altLang="en-US" sz="3200" b="1"/>
              <a:t>消耗品とは、</a:t>
            </a:r>
            <a:endParaRPr lang="en-US" altLang="ja-JP" sz="3200" b="1" dirty="0"/>
          </a:p>
          <a:p>
            <a:r>
              <a:rPr lang="ja-JP" altLang="en-US" sz="3200" b="1"/>
              <a:t>化粧品、医薬品、食品、飲料品。</a:t>
            </a:r>
            <a:endParaRPr lang="en-US" altLang="ja-JP" sz="3200" b="1" dirty="0"/>
          </a:p>
          <a:p>
            <a:r>
              <a:rPr lang="ja-JP" altLang="en-US" sz="3200" b="1"/>
              <a:t>使ったらなくなるものをいう。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06997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C9AC-5A13-2876-195E-584EE35F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59A0BC-7311-2B28-BFC1-EC0CBB2A8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12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２時限目</a:t>
            </a: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br>
              <a:rPr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b="1">
                <a:latin typeface="Hiragino Sans W4" panose="020B0400000000000000" pitchFamily="34" charset="-128"/>
                <a:ea typeface="Hiragino Sans W4" panose="020B0400000000000000" pitchFamily="34" charset="-128"/>
              </a:rPr>
              <a:t>免税アプリの操作</a:t>
            </a:r>
            <a:endParaRPr kumimoji="1" lang="ja-JP" altLang="en-US" b="1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426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3311</Words>
  <Application>Microsoft Macintosh PowerPoint</Application>
  <PresentationFormat>ワイド画面</PresentationFormat>
  <Paragraphs>451</Paragraphs>
  <Slides>36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6" baseType="lpstr">
      <vt:lpstr>Hiragino Sans W4</vt:lpstr>
      <vt:lpstr>Open Sans</vt:lpstr>
      <vt:lpstr>ZWAdobeF</vt:lpstr>
      <vt:lpstr>メイリオ</vt:lpstr>
      <vt:lpstr>メイリオ</vt:lpstr>
      <vt:lpstr>游ゴシック</vt:lpstr>
      <vt:lpstr>游ゴシック Light</vt:lpstr>
      <vt:lpstr>Arial</vt:lpstr>
      <vt:lpstr>Wingdings</vt:lpstr>
      <vt:lpstr>Office テーマ</vt:lpstr>
      <vt:lpstr>１時限目  免税販売ルール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２時限目  免税アプリの操作</vt:lpstr>
      <vt:lpstr>免税カウンター　業務フロー</vt:lpstr>
      <vt:lpstr>１.旅券情報の入力</vt:lpstr>
      <vt:lpstr>２.購入記録の入力（その1）</vt:lpstr>
      <vt:lpstr>２.購入記録の入力（その2）</vt:lpstr>
      <vt:lpstr>3 .免税データ送信</vt:lpstr>
      <vt:lpstr>4 .返金手続き（現金・カード・WeChatPay）</vt:lpstr>
      <vt:lpstr>５ .免税帳票印刷</vt:lpstr>
      <vt:lpstr>２時限目（おまけ）  免税のテクニック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３時限目  現金釣り銭機の操作</vt:lpstr>
      <vt:lpstr>PowerPoint プレゼンテーション</vt:lpstr>
      <vt:lpstr>４時限目  店舗内ネットワーク （マネージャーのみ受講）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EPSON中継機　全面 ランプとボタンの説明</vt:lpstr>
      <vt:lpstr>EPSON中継機　全面 ランプとボタンの説明</vt:lpstr>
      <vt:lpstr>EPSON中継機　背面 コネクタの説明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学 岩崎</dc:creator>
  <cp:lastModifiedBy>学 岩崎</cp:lastModifiedBy>
  <cp:revision>8</cp:revision>
  <dcterms:created xsi:type="dcterms:W3CDTF">2026-03-13T22:10:03Z</dcterms:created>
  <dcterms:modified xsi:type="dcterms:W3CDTF">2026-03-20T02:31:01Z</dcterms:modified>
</cp:coreProperties>
</file>